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6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7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8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9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0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21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2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3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0" r:id="rId4"/>
  </p:sldMasterIdLst>
  <p:notesMasterIdLst>
    <p:notesMasterId r:id="rId30"/>
  </p:notesMasterIdLst>
  <p:sldIdLst>
    <p:sldId id="323" r:id="rId5"/>
    <p:sldId id="257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71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rbonne Manon" initials="N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C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0213" autoAdjust="0"/>
  </p:normalViewPr>
  <p:slideViewPr>
    <p:cSldViewPr>
      <p:cViewPr varScale="1">
        <p:scale>
          <a:sx n="62" d="100"/>
          <a:sy n="62" d="100"/>
        </p:scale>
        <p:origin x="1160" y="44"/>
      </p:cViewPr>
      <p:guideLst>
        <p:guide orient="horz" pos="4156"/>
        <p:guide pos="710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 b="0" i="0">
                <a:latin typeface="Trebuchet MS Normal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 b="0" i="0">
                <a:latin typeface="Trebuchet MS Normal" charset="0"/>
              </a:defRPr>
            </a:lvl1pPr>
          </a:lstStyle>
          <a:p>
            <a:fld id="{6A132E16-282B-427C-984B-24F06D2BEDAD}" type="datetimeFigureOut">
              <a:rPr lang="fr-FR" smtClean="0"/>
              <a:pPr/>
              <a:t>25/10/2021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 b="0" i="0">
                <a:latin typeface="Trebuchet MS Normal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 b="0" i="0">
                <a:latin typeface="Trebuchet MS Normal" charset="0"/>
              </a:defRPr>
            </a:lvl1pPr>
          </a:lstStyle>
          <a:p>
            <a:fld id="{330A5003-5FE9-437A-9A8F-E52E1038E53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1189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rebuchet MS Norm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rebuchet MS Norm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rebuchet MS Norm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rebuchet MS Norm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rebuchet MS Norm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588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5797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6572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9162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6391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Les critères d’évaluation découlent de ceux du Programme de formation. Le cadre d’évaluation indique les pondérations permettant de constituer les résultats disciplinaires transmis à l'intérieur des bulletins. Il est conçu de façon à établir des liens directs, le cas échéant, avec les documents sur la progression des apprentissages qui fournissent des précisions sur les connaissances propres à chaque discipline du Programme de formation.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1635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dirty="0" smtClean="0"/>
              <a:t>Cette flèche indique que l'évaluation des apprentissages s'effectue dans un processus d'aller-retour entre l’acquisition des connaissances propres à une discipline et la compréhension, l'application ainsi que la mobilisation de celles-ci. Pour s’assurer de la maîtrise des connaissances, l’enseignant doit les évaluer tout au long des apprentissages.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2769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La pondération des compétence sert à préciser</a:t>
            </a:r>
            <a:r>
              <a:rPr lang="fr-CA" baseline="0" dirty="0" smtClean="0"/>
              <a:t> le poids de la compétence au bulletin. Par exemple, ici….</a:t>
            </a:r>
          </a:p>
          <a:p>
            <a:endParaRPr lang="fr-CA" baseline="0" dirty="0" smtClean="0"/>
          </a:p>
          <a:p>
            <a:r>
              <a:rPr lang="fr-CA" baseline="0" dirty="0" smtClean="0"/>
              <a:t>Comme il n’y a pas de pondération aux critères, il n’est pas clair… par exemple, ici…</a:t>
            </a:r>
          </a:p>
          <a:p>
            <a:r>
              <a:rPr lang="fr-CA" baseline="0" dirty="0" smtClean="0"/>
              <a:t>Cependant, des suggestions de pondérations sont parfois émises. Référez-vous aux vidéos explicatives de chacune des disciplines pour en savoir davantage</a:t>
            </a:r>
            <a:endParaRPr lang="fr-CA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5626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Par exemple, ici…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8111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4524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Même si la facture des cadres d’évaluation de chaque discipline est semblable chacun a ses particularités d’où l’importance de prendre connaissance de l’explication de chacun d’eux dans les capsules qui leur sont dédiées.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756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0696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7276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La Loi sur l'instruction publique donne à l'enseignant le droit de choisir les instruments d'évaluation des élèves qui lui sont confiés afin de mesurer et d'évaluer constamment et périodiquement les besoins et l'atteinte des objectifs par rapport à chacun des élèves qui lui sont confiés en se basant sur les progrès réalisés (article 19). Il appartient donc à l'enseignant de choisir les moyens pour évaluer les apprentissages des élèves.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2858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5055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0897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1291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0913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4000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9321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645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6132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1133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A5003-5FE9-437A-9A8F-E52E1038E535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1104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8536-8771-2840-9AE7-B1009B9A9380}" type="datetime1">
              <a:rPr lang="fr-CA" smtClean="0"/>
              <a:t>2021-10-25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0EA1-96B2-46A6-A46E-B3961A9D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42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E2AC-671A-F545-AD3C-919FE9E20F18}" type="datetime1">
              <a:rPr lang="fr-CA" smtClean="0"/>
              <a:t>2021-10-25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0EA1-96B2-46A6-A46E-B3961A9D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094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64CB-5907-344B-909C-6F2965D842A5}" type="datetime1">
              <a:rPr lang="fr-CA" smtClean="0"/>
              <a:t>2021-10-25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0EA1-96B2-46A6-A46E-B3961A9D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61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8B2E6-69C7-A349-914F-0230ABE36C25}" type="datetime1">
              <a:rPr lang="fr-CA" smtClean="0"/>
              <a:t>2021-10-25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0EA1-96B2-46A6-A46E-B3961A9D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28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AB4AB-6C61-CF4C-989D-346ADA1857A6}" type="datetime1">
              <a:rPr lang="fr-CA" smtClean="0"/>
              <a:t>2021-10-25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0EA1-96B2-46A6-A46E-B3961A9D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96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D94F0-32C3-804F-8388-678ABD828CB3}" type="datetime1">
              <a:rPr lang="fr-CA" smtClean="0"/>
              <a:t>2021-10-25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0EA1-96B2-46A6-A46E-B3961A9D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11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BF0-9661-5F46-AABA-63393409EB10}" type="datetime1">
              <a:rPr lang="fr-CA" smtClean="0"/>
              <a:t>2021-10-25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0EA1-96B2-46A6-A46E-B3961A9D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364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3F1B1-8A88-634A-AC9B-F4370A2E8100}" type="datetime1">
              <a:rPr lang="fr-CA" smtClean="0"/>
              <a:t>2021-10-25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0EA1-96B2-46A6-A46E-B3961A9D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588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66F8-8111-6841-95A5-1E1C4B53A888}" type="datetime1">
              <a:rPr lang="fr-CA" smtClean="0"/>
              <a:t>2021-10-25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192344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0192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64D6-0F3B-C542-BF9A-B0B46F59084A}" type="datetime1">
              <a:rPr lang="fr-CA" smtClean="0"/>
              <a:t>2021-10-25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0EA1-96B2-46A6-A46E-B3961A9D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72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CF77-2286-E34E-9BDD-F72CF6E84C47}" type="datetime1">
              <a:rPr lang="fr-CA" smtClean="0"/>
              <a:t>2021-10-25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0EA1-96B2-46A6-A46E-B3961A9D68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188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rebuchet MS Normal" charset="0"/>
              </a:defRPr>
            </a:lvl1pPr>
          </a:lstStyle>
          <a:p>
            <a:fld id="{92CFC274-2682-A64F-8DA9-258E59311BD6}" type="datetime1">
              <a:rPr lang="fr-CA" smtClean="0"/>
              <a:t>2021-10-25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rebuchet MS Normal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rebuchet MS Normal" charset="0"/>
              </a:defRPr>
            </a:lvl1pPr>
          </a:lstStyle>
          <a:p>
            <a:fld id="{22CC0EA1-96B2-46A6-A46E-B3961A9D68C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297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Trebuchet MS Norm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Trebuchet MS Norm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Trebuchet MS Norm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Trebuchet MS Norm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Trebuchet MS Norm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ducation.gouv.qc.ca/enseignants/pfeq/" TargetMode="External"/><Relationship Id="rId3" Type="http://schemas.microsoft.com/office/2007/relationships/media" Target="../media/media9.m4a"/><Relationship Id="rId7" Type="http://schemas.openxmlformats.org/officeDocument/2006/relationships/image" Target="../media/image12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9.m4a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1.png"/><Relationship Id="rId3" Type="http://schemas.microsoft.com/office/2007/relationships/media" Target="../media/media10.m4a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3.png"/><Relationship Id="rId2" Type="http://schemas.openxmlformats.org/officeDocument/2006/relationships/tags" Target="../tags/tag22.xml"/><Relationship Id="rId16" Type="http://schemas.openxmlformats.org/officeDocument/2006/relationships/hyperlink" Target="education.gouv.qc.ca/fileadmin/site_web/documents/education/jeunes/Instruction-annuelle-2019-2020.pdf" TargetMode="External"/><Relationship Id="rId1" Type="http://schemas.openxmlformats.org/officeDocument/2006/relationships/tags" Target="../tags/tag21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5" Type="http://schemas.openxmlformats.org/officeDocument/2006/relationships/hyperlink" Target="http://legisquebec.gouv.qc.ca/fr/ShowDoc/cr/I-13.3,%20r.%208" TargetMode="External"/><Relationship Id="rId10" Type="http://schemas.openxmlformats.org/officeDocument/2006/relationships/image" Target="../media/image17.png"/><Relationship Id="rId4" Type="http://schemas.openxmlformats.org/officeDocument/2006/relationships/audio" Target="../media/media10.m4a"/><Relationship Id="rId9" Type="http://schemas.openxmlformats.org/officeDocument/2006/relationships/image" Target="../media/image16.png"/><Relationship Id="rId14" Type="http://schemas.openxmlformats.org/officeDocument/2006/relationships/hyperlink" Target="http://legisquebec.gouv.qc.ca/fr/showdoc/cs/i-13.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3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2.m4a"/><Relationship Id="rId7" Type="http://schemas.openxmlformats.org/officeDocument/2006/relationships/image" Target="../media/image22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3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5.m4a"/><Relationship Id="rId7" Type="http://schemas.openxmlformats.org/officeDocument/2006/relationships/image" Target="../media/image23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6.m4a"/><Relationship Id="rId7" Type="http://schemas.openxmlformats.org/officeDocument/2006/relationships/image" Target="../media/image25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7.m4a"/><Relationship Id="rId7" Type="http://schemas.openxmlformats.org/officeDocument/2006/relationships/image" Target="../media/image2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3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.png"/><Relationship Id="rId3" Type="http://schemas.microsoft.com/office/2007/relationships/media" Target="../media/media19.m4a"/><Relationship Id="rId7" Type="http://schemas.openxmlformats.org/officeDocument/2006/relationships/image" Target="../media/image27.png"/><Relationship Id="rId12" Type="http://schemas.openxmlformats.org/officeDocument/2006/relationships/hyperlink" Target="http://cybersavoir.csdm.qc.ca/evaluation/" TargetMode="Externa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19.m4a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3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ducation.gouv.qc.ca/fileadmin/site_web/documents/dpse/evaluation/13-4602.pdf" TargetMode="External"/><Relationship Id="rId3" Type="http://schemas.microsoft.com/office/2007/relationships/media" Target="../media/media21.m4a"/><Relationship Id="rId7" Type="http://schemas.openxmlformats.org/officeDocument/2006/relationships/hyperlink" Target="http://legisquebec.gouv.qc.ca/fr/showdoc/cs/i-13.3" TargetMode="Externa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3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cybersavoir.csdm.qc.ca/evaluation/" TargetMode="External"/><Relationship Id="rId3" Type="http://schemas.microsoft.com/office/2007/relationships/media" Target="../media/media23.m4a"/><Relationship Id="rId7" Type="http://schemas.openxmlformats.org/officeDocument/2006/relationships/image" Target="../media/image32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belleville.m@csdm.qc.ca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cintraoh@csdm.qc.ca" TargetMode="Externa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microsoft.com/office/2007/relationships/media" Target="../media/media5.mp4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hyperlink" Target="http://www.education.gouv.qc.ca/enseignants/pfeq/" TargetMode="Externa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ducation.gouv.qc.ca/fileadmin/site_web/documents/education/jeunes/pfeq/CE_PFEQ_francais-langue-enseignement-primaire_2011.pdf" TargetMode="External"/><Relationship Id="rId3" Type="http://schemas.microsoft.com/office/2007/relationships/media" Target="../media/media7.m4a"/><Relationship Id="rId7" Type="http://schemas.openxmlformats.org/officeDocument/2006/relationships/image" Target="../media/image10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7.m4a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3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91091" y="2996952"/>
            <a:ext cx="11069681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fr-CA" sz="6000" b="1" dirty="0">
                <a:solidFill>
                  <a:srgbClr val="0070C0"/>
                </a:solidFill>
              </a:rPr>
              <a:t>Mieux comprendre les cadres d’évaluation des apprentissages</a:t>
            </a:r>
            <a:r>
              <a:rPr lang="fr-CA" b="1" dirty="0">
                <a:solidFill>
                  <a:srgbClr val="0070C0"/>
                </a:solidFill>
              </a:rPr>
              <a:t/>
            </a:r>
            <a:br>
              <a:rPr lang="fr-CA" b="1" dirty="0">
                <a:solidFill>
                  <a:srgbClr val="0070C0"/>
                </a:solidFill>
              </a:rPr>
            </a:br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385D05-BA96-7148-BC86-72F7F6EBC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0EA1-96B2-46A6-A46E-B3961A9D68C1}" type="slidenum">
              <a:rPr lang="fr-FR" smtClean="0"/>
              <a:t>1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60648"/>
            <a:ext cx="3157734" cy="1350267"/>
          </a:xfrm>
          <a:prstGeom prst="rect">
            <a:avLst/>
          </a:prstGeom>
        </p:spPr>
      </p:pic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9111862" y="6368338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371387" y="6334774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u667.CSDM\Desktop\Capture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328" y="4049000"/>
            <a:ext cx="8422672" cy="216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46766" y="5445224"/>
            <a:ext cx="3501361" cy="21602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ZoneTexte 10"/>
          <p:cNvSpPr txBox="1"/>
          <p:nvPr/>
        </p:nvSpPr>
        <p:spPr>
          <a:xfrm>
            <a:off x="9788448" y="5923846"/>
            <a:ext cx="2426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 smtClean="0">
                <a:latin typeface="+mj-lt"/>
              </a:rPr>
              <a:t>p.3 </a:t>
            </a:r>
            <a:r>
              <a:rPr lang="fr-CA" sz="1200" dirty="0" smtClean="0">
                <a:latin typeface="+mj-lt"/>
                <a:hlinkClick r:id="rId8"/>
              </a:rPr>
              <a:t>Cadres d’évaluation</a:t>
            </a:r>
            <a:r>
              <a:rPr lang="fr-CA" sz="1200" dirty="0" smtClean="0">
                <a:latin typeface="+mj-lt"/>
              </a:rPr>
              <a:t>, MELS, 2011</a:t>
            </a:r>
            <a:endParaRPr lang="fr-CA" sz="1200" dirty="0">
              <a:latin typeface="+mj-lt"/>
            </a:endParaRPr>
          </a:p>
        </p:txBody>
      </p:sp>
      <p:pic>
        <p:nvPicPr>
          <p:cNvPr id="12" name="Picture 2" descr="C:\Users\u667.CSDM\Desktop\RP30.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72" y="865731"/>
            <a:ext cx="7898467" cy="292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85764" y="1772816"/>
            <a:ext cx="3289956" cy="21602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14355" y="0"/>
            <a:ext cx="8904485" cy="72008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CA" sz="3600" b="1" dirty="0" smtClean="0">
                <a:solidFill>
                  <a:schemeClr val="bg1"/>
                </a:solidFill>
                <a:latin typeface="+mn-lt"/>
              </a:rPr>
              <a:t>Un document prescriptif depuis 2011</a:t>
            </a:r>
            <a:endParaRPr lang="fr-FR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80026" y="3136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9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0" y="-7986"/>
            <a:ext cx="10848528" cy="991579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fr-CA" sz="3600" b="1" dirty="0" smtClean="0">
                <a:solidFill>
                  <a:schemeClr val="bg1"/>
                </a:solidFill>
                <a:latin typeface="+mn-lt"/>
              </a:rPr>
              <a:t>Fait partie d’un ensemble de documents prescriptifs et de références</a:t>
            </a:r>
            <a:endParaRPr lang="fr-FR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6871" y="4293096"/>
            <a:ext cx="6893150" cy="25500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Picture 3" descr="C:\Users\u667.CSDM\Documents\Capture18-09-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64626" y="4509120"/>
            <a:ext cx="1711133" cy="220016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" descr="C:\Users\u667.CSDM\Documents\Capture18-09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86324" y="4426658"/>
            <a:ext cx="2886410" cy="223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u667.CSDM\Desktop\Politique réussit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456" y="2494134"/>
            <a:ext cx="2256270" cy="173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u667.CSDM\Desktop\politique adpa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612" y="1630764"/>
            <a:ext cx="1544388" cy="200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u667.CSDM\Desktop\image politique éva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773" y="546331"/>
            <a:ext cx="1470377" cy="19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0533441" y="1076256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/>
              <a:t>Les politiques</a:t>
            </a:r>
            <a:endParaRPr lang="fr-CA" b="1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69" y="2605140"/>
            <a:ext cx="1990889" cy="1057615"/>
          </a:xfrm>
          <a:prstGeom prst="rect">
            <a:avLst/>
          </a:prstGeom>
        </p:spPr>
      </p:pic>
      <p:pic>
        <p:nvPicPr>
          <p:cNvPr id="19" name="Picture 2" descr="C:\Users\u667.CSDM\Desktop\Bulletin uniqu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10" y="1281610"/>
            <a:ext cx="1897117" cy="242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44648" y="1734814"/>
            <a:ext cx="14340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/>
              <a:t>Les lois et règlements</a:t>
            </a:r>
            <a:r>
              <a:rPr lang="fr-CA" sz="1600" dirty="0"/>
              <a:t>:</a:t>
            </a:r>
          </a:p>
          <a:p>
            <a:r>
              <a:rPr lang="fr-CA" sz="1600" dirty="0"/>
              <a:t>-</a:t>
            </a:r>
            <a:r>
              <a:rPr lang="fr-CA" sz="1600" dirty="0">
                <a:hlinkClick r:id="rId14"/>
              </a:rPr>
              <a:t>LIP</a:t>
            </a:r>
            <a:endParaRPr lang="fr-CA" sz="1600" dirty="0"/>
          </a:p>
          <a:p>
            <a:r>
              <a:rPr lang="fr-CA" sz="1600" dirty="0"/>
              <a:t>-</a:t>
            </a:r>
            <a:r>
              <a:rPr lang="fr-CA" sz="1600" dirty="0">
                <a:hlinkClick r:id="rId15"/>
              </a:rPr>
              <a:t>RP</a:t>
            </a:r>
            <a:endParaRPr lang="fr-CA" sz="1600" dirty="0"/>
          </a:p>
          <a:p>
            <a:r>
              <a:rPr lang="fr-CA" sz="1600" dirty="0"/>
              <a:t>-</a:t>
            </a:r>
            <a:r>
              <a:rPr lang="fr-CA" sz="1600" dirty="0">
                <a:hlinkClick r:id="rId16" action="ppaction://hlinkfile"/>
              </a:rPr>
              <a:t>IA</a:t>
            </a:r>
            <a:endParaRPr lang="fr-CA" sz="1600" dirty="0"/>
          </a:p>
          <a:p>
            <a:r>
              <a:rPr lang="fr-CA" sz="1600" dirty="0"/>
              <a:t>-</a:t>
            </a:r>
            <a:r>
              <a:rPr lang="fr-CA" sz="1200" dirty="0" smtClean="0"/>
              <a:t>Normes et</a:t>
            </a:r>
          </a:p>
          <a:p>
            <a:r>
              <a:rPr lang="fr-CA" sz="1200" dirty="0" smtClean="0"/>
              <a:t>modalités</a:t>
            </a:r>
            <a:endParaRPr lang="fr-CA" sz="1200" dirty="0"/>
          </a:p>
          <a:p>
            <a:r>
              <a:rPr lang="fr-CA" sz="1200" dirty="0"/>
              <a:t>- Conventions </a:t>
            </a:r>
          </a:p>
          <a:p>
            <a:r>
              <a:rPr lang="fr-CA" sz="1200" dirty="0"/>
              <a:t>collectives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236837" y="984854"/>
            <a:ext cx="183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/>
              <a:t>Les cadres </a:t>
            </a:r>
            <a:r>
              <a:rPr lang="fr-CA" b="1" dirty="0"/>
              <a:t>légaux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535834" y="3863404"/>
            <a:ext cx="385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/>
              <a:t>Les documents </a:t>
            </a:r>
            <a:r>
              <a:rPr lang="fr-CA" b="1" dirty="0"/>
              <a:t>pédagogiques prescrits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505850" y="920633"/>
            <a:ext cx="1575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b="1" dirty="0">
                <a:solidFill>
                  <a:srgbClr val="00B050"/>
                </a:solidFill>
              </a:rPr>
              <a:t>Commentaires</a:t>
            </a:r>
          </a:p>
          <a:p>
            <a:pPr algn="ctr"/>
            <a:r>
              <a:rPr lang="fr-CA" b="1" dirty="0">
                <a:solidFill>
                  <a:srgbClr val="00B050"/>
                </a:solidFill>
              </a:rPr>
              <a:t>ou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300478" y="1600829"/>
            <a:ext cx="1343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rgbClr val="00B050"/>
                </a:solidFill>
              </a:rPr>
              <a:t>45%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434048" y="1567505"/>
            <a:ext cx="11521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rgbClr val="00B050"/>
                </a:solidFill>
              </a:rPr>
              <a:t>65%</a:t>
            </a:r>
          </a:p>
          <a:p>
            <a:endParaRPr lang="fr-CA" sz="1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6014034" y="2420561"/>
            <a:ext cx="10081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rgbClr val="00B050"/>
                </a:solidFill>
              </a:rPr>
              <a:t>85%</a:t>
            </a:r>
          </a:p>
          <a:p>
            <a:endParaRPr lang="fr-CA" sz="1400" dirty="0"/>
          </a:p>
        </p:txBody>
      </p:sp>
      <p:sp>
        <p:nvSpPr>
          <p:cNvPr id="29" name="Flèche courbée vers le bas 28"/>
          <p:cNvSpPr/>
          <p:nvPr/>
        </p:nvSpPr>
        <p:spPr>
          <a:xfrm rot="17004191">
            <a:off x="4443999" y="1455036"/>
            <a:ext cx="1211905" cy="55955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30" name="Flèche courbée vers la gauche 29"/>
          <p:cNvSpPr/>
          <p:nvPr/>
        </p:nvSpPr>
        <p:spPr>
          <a:xfrm>
            <a:off x="7287650" y="1254159"/>
            <a:ext cx="475581" cy="137729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31" name="Flèche courbée vers la gauche 30"/>
          <p:cNvSpPr/>
          <p:nvPr/>
        </p:nvSpPr>
        <p:spPr>
          <a:xfrm rot="5400000">
            <a:off x="6029618" y="2562493"/>
            <a:ext cx="506446" cy="130257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pic>
        <p:nvPicPr>
          <p:cNvPr id="32" name="HM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28932" y="343131"/>
            <a:ext cx="406400" cy="4064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98" y="4509119"/>
            <a:ext cx="1602885" cy="21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3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60" y="-716"/>
            <a:ext cx="8686096" cy="837473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CA" sz="3600" b="1" dirty="0" smtClean="0">
                <a:solidFill>
                  <a:schemeClr val="bg1"/>
                </a:solidFill>
              </a:rPr>
              <a:t>Partie prenante de la démarche d’évaluation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594070" y="1238685"/>
            <a:ext cx="5276515" cy="544572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grpSp>
        <p:nvGrpSpPr>
          <p:cNvPr id="10" name="Groupe 9"/>
          <p:cNvGrpSpPr/>
          <p:nvPr/>
        </p:nvGrpSpPr>
        <p:grpSpPr>
          <a:xfrm>
            <a:off x="5238983" y="730550"/>
            <a:ext cx="2077870" cy="977574"/>
            <a:chOff x="3172806" y="4049"/>
            <a:chExt cx="2076820" cy="1349933"/>
          </a:xfrm>
          <a:solidFill>
            <a:schemeClr val="accent6"/>
          </a:solidFill>
        </p:grpSpPr>
        <p:sp>
          <p:nvSpPr>
            <p:cNvPr id="11" name="Rectangle : coins arrondis 7"/>
            <p:cNvSpPr/>
            <p:nvPr/>
          </p:nvSpPr>
          <p:spPr>
            <a:xfrm>
              <a:off x="3172806" y="4049"/>
              <a:ext cx="2076820" cy="1349933"/>
            </a:xfrm>
            <a:prstGeom prst="roundRect">
              <a:avLst/>
            </a:prstGeom>
            <a:grpFill/>
            <a:ln w="76200">
              <a:noFill/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 : coins arrondis 4"/>
            <p:cNvSpPr txBox="1"/>
            <p:nvPr/>
          </p:nvSpPr>
          <p:spPr>
            <a:xfrm>
              <a:off x="3238704" y="69947"/>
              <a:ext cx="1945024" cy="1218137"/>
            </a:xfrm>
            <a:prstGeom prst="rect">
              <a:avLst/>
            </a:prstGeom>
            <a:grpFill/>
            <a:ln w="762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2100" dirty="0">
                  <a:solidFill>
                    <a:schemeClr val="bg1"/>
                  </a:solidFill>
                </a:rPr>
                <a:t>Planification</a:t>
              </a:r>
            </a:p>
          </p:txBody>
        </p:sp>
      </p:grpSp>
      <p:sp>
        <p:nvSpPr>
          <p:cNvPr id="16" name="Rectangle : coins arrondis 4"/>
          <p:cNvSpPr txBox="1"/>
          <p:nvPr/>
        </p:nvSpPr>
        <p:spPr>
          <a:xfrm>
            <a:off x="8472263" y="1279827"/>
            <a:ext cx="1944357" cy="1180693"/>
          </a:xfrm>
          <a:prstGeom prst="rect">
            <a:avLst/>
          </a:prstGeom>
          <a:solidFill>
            <a:schemeClr val="accent6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2100" dirty="0"/>
              <a:t>Prise d'information et interprétation</a:t>
            </a:r>
          </a:p>
        </p:txBody>
      </p:sp>
      <p:sp>
        <p:nvSpPr>
          <p:cNvPr id="18" name="Rectangle : coins arrondis 22"/>
          <p:cNvSpPr/>
          <p:nvPr/>
        </p:nvSpPr>
        <p:spPr>
          <a:xfrm>
            <a:off x="8698318" y="5215225"/>
            <a:ext cx="2387478" cy="924660"/>
          </a:xfrm>
          <a:prstGeom prst="roundRect">
            <a:avLst/>
          </a:prstGeom>
          <a:solidFill>
            <a:schemeClr val="accent6"/>
          </a:solidFill>
          <a:ln w="76200"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CA" sz="2800" dirty="0" smtClean="0"/>
              <a:t>Jugement</a:t>
            </a:r>
            <a:endParaRPr lang="fr-CA" sz="2800" dirty="0"/>
          </a:p>
        </p:txBody>
      </p:sp>
      <p:sp>
        <p:nvSpPr>
          <p:cNvPr id="19" name="Rectangle : coins arrondis 4"/>
          <p:cNvSpPr txBox="1"/>
          <p:nvPr/>
        </p:nvSpPr>
        <p:spPr>
          <a:xfrm>
            <a:off x="2220785" y="5484867"/>
            <a:ext cx="2104587" cy="999926"/>
          </a:xfrm>
          <a:prstGeom prst="rect">
            <a:avLst/>
          </a:prstGeom>
          <a:solidFill>
            <a:schemeClr val="accent6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2100" dirty="0"/>
              <a:t>Décision-action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2135561" y="1397828"/>
            <a:ext cx="2301783" cy="944695"/>
            <a:chOff x="605421" y="1869363"/>
            <a:chExt cx="2076820" cy="1349933"/>
          </a:xfrm>
        </p:grpSpPr>
        <p:sp>
          <p:nvSpPr>
            <p:cNvPr id="21" name="Rectangle : coins arrondis 25"/>
            <p:cNvSpPr/>
            <p:nvPr/>
          </p:nvSpPr>
          <p:spPr>
            <a:xfrm>
              <a:off x="605421" y="1869363"/>
              <a:ext cx="2076820" cy="1349933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 : coins arrondis 4"/>
            <p:cNvSpPr txBox="1"/>
            <p:nvPr/>
          </p:nvSpPr>
          <p:spPr>
            <a:xfrm>
              <a:off x="671319" y="1935261"/>
              <a:ext cx="1945024" cy="12181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2100" dirty="0"/>
                <a:t>Communication</a:t>
              </a:r>
            </a:p>
          </p:txBody>
        </p:sp>
      </p:grpSp>
      <p:sp>
        <p:nvSpPr>
          <p:cNvPr id="23" name="Ellipse 22"/>
          <p:cNvSpPr/>
          <p:nvPr/>
        </p:nvSpPr>
        <p:spPr>
          <a:xfrm>
            <a:off x="3594069" y="2799886"/>
            <a:ext cx="2204624" cy="2141283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279851" y="3510158"/>
            <a:ext cx="88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SAÉ 1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420752" y="2182418"/>
            <a:ext cx="158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/>
              <a:t>Étape 1, 2 ou 3</a:t>
            </a:r>
            <a:endParaRPr lang="fr-CA" b="1" dirty="0"/>
          </a:p>
        </p:txBody>
      </p:sp>
      <p:sp>
        <p:nvSpPr>
          <p:cNvPr id="27" name="Rectangle 26"/>
          <p:cNvSpPr/>
          <p:nvPr/>
        </p:nvSpPr>
        <p:spPr>
          <a:xfrm>
            <a:off x="6277918" y="4240478"/>
            <a:ext cx="2592667" cy="1200329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CA" b="1" dirty="0" smtClean="0">
                <a:solidFill>
                  <a:schemeClr val="bg1"/>
                </a:solidFill>
              </a:rPr>
              <a:t> </a:t>
            </a:r>
            <a:r>
              <a:rPr lang="fr-CA" dirty="0" smtClean="0">
                <a:solidFill>
                  <a:schemeClr val="bg1"/>
                </a:solidFill>
              </a:rPr>
              <a:t>Le jugement lors d’une SAÉ ou au bulletin s’appuie sur les critères d’évaluation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28" name="Rectangle : coins arrondis 4"/>
          <p:cNvSpPr txBox="1"/>
          <p:nvPr/>
        </p:nvSpPr>
        <p:spPr>
          <a:xfrm>
            <a:off x="4663204" y="2406320"/>
            <a:ext cx="1352089" cy="484128"/>
          </a:xfrm>
          <a:prstGeom prst="rect">
            <a:avLst/>
          </a:prstGeom>
          <a:solidFill>
            <a:schemeClr val="accent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1400" dirty="0">
                <a:solidFill>
                  <a:schemeClr val="tx1"/>
                </a:solidFill>
              </a:rPr>
              <a:t>Planification</a:t>
            </a:r>
          </a:p>
        </p:txBody>
      </p:sp>
      <p:sp>
        <p:nvSpPr>
          <p:cNvPr id="29" name="Rectangle : coins arrondis 4"/>
          <p:cNvSpPr txBox="1"/>
          <p:nvPr/>
        </p:nvSpPr>
        <p:spPr>
          <a:xfrm>
            <a:off x="5721624" y="3369676"/>
            <a:ext cx="1905208" cy="657792"/>
          </a:xfrm>
          <a:prstGeom prst="rect">
            <a:avLst/>
          </a:prstGeom>
          <a:solidFill>
            <a:schemeClr val="accent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1400" dirty="0" smtClean="0">
                <a:solidFill>
                  <a:schemeClr val="tx1"/>
                </a:solidFill>
              </a:rPr>
              <a:t>Prise d’information et interprétation</a:t>
            </a:r>
            <a:endParaRPr lang="fr-CA" sz="1400" dirty="0">
              <a:solidFill>
                <a:schemeClr val="tx1"/>
              </a:solidFill>
            </a:endParaRPr>
          </a:p>
        </p:txBody>
      </p:sp>
      <p:sp>
        <p:nvSpPr>
          <p:cNvPr id="30" name="Rectangle : coins arrondis 4"/>
          <p:cNvSpPr txBox="1"/>
          <p:nvPr/>
        </p:nvSpPr>
        <p:spPr>
          <a:xfrm>
            <a:off x="4107372" y="4397205"/>
            <a:ext cx="2001301" cy="850435"/>
          </a:xfrm>
          <a:prstGeom prst="rect">
            <a:avLst/>
          </a:prstGeom>
          <a:solidFill>
            <a:schemeClr val="accent2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2000" dirty="0" smtClean="0">
                <a:solidFill>
                  <a:schemeClr val="bg1"/>
                </a:solidFill>
              </a:rPr>
              <a:t>Rétroaction/</a:t>
            </a: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2000" dirty="0" smtClean="0">
                <a:solidFill>
                  <a:schemeClr val="bg1"/>
                </a:solidFill>
              </a:rPr>
              <a:t>jugement</a:t>
            </a:r>
            <a:endParaRPr lang="fr-CA" sz="2000" dirty="0">
              <a:solidFill>
                <a:schemeClr val="bg1"/>
              </a:solidFill>
            </a:endParaRPr>
          </a:p>
        </p:txBody>
      </p:sp>
      <p:sp>
        <p:nvSpPr>
          <p:cNvPr id="31" name="Rectangle : coins arrondis 4"/>
          <p:cNvSpPr txBox="1"/>
          <p:nvPr/>
        </p:nvSpPr>
        <p:spPr>
          <a:xfrm>
            <a:off x="2441126" y="3521017"/>
            <a:ext cx="1286093" cy="541399"/>
          </a:xfrm>
          <a:prstGeom prst="rect">
            <a:avLst/>
          </a:prstGeom>
          <a:solidFill>
            <a:schemeClr val="accent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1400" dirty="0">
                <a:solidFill>
                  <a:schemeClr val="tx1"/>
                </a:solidFill>
              </a:rPr>
              <a:t>Décision-action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84793" y="4240479"/>
            <a:ext cx="2330695" cy="119029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3" name="Rectangle 32"/>
          <p:cNvSpPr/>
          <p:nvPr/>
        </p:nvSpPr>
        <p:spPr>
          <a:xfrm>
            <a:off x="6277918" y="4138291"/>
            <a:ext cx="2698402" cy="142270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4" name="Rectangle 33"/>
          <p:cNvSpPr/>
          <p:nvPr/>
        </p:nvSpPr>
        <p:spPr>
          <a:xfrm>
            <a:off x="8472263" y="5071780"/>
            <a:ext cx="2671590" cy="113913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5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796" y="633557"/>
            <a:ext cx="406400" cy="406400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21260" y="6538885"/>
            <a:ext cx="3384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>
                <a:solidFill>
                  <a:srgbClr val="00B0F0"/>
                </a:solidFill>
              </a:rPr>
              <a:t>Graphique crée par Mario Renault, </a:t>
            </a:r>
            <a:r>
              <a:rPr lang="fr-CA" sz="1200" dirty="0" err="1" smtClean="0">
                <a:solidFill>
                  <a:srgbClr val="00B0F0"/>
                </a:solidFill>
              </a:rPr>
              <a:t>cp</a:t>
            </a:r>
            <a:endParaRPr lang="fr-CA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6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3175"/>
            <a:ext cx="3333538" cy="544764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bg1"/>
                </a:solidFill>
              </a:rPr>
              <a:t>S’inscrit dans la politique d’évaluation à travers les:</a:t>
            </a:r>
          </a:p>
          <a:p>
            <a:endParaRPr lang="fr-CA" sz="3600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CA" sz="2800" dirty="0" smtClean="0">
                <a:solidFill>
                  <a:schemeClr val="bg1"/>
                </a:solidFill>
              </a:rPr>
              <a:t>six valeurs;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CA" sz="2800" dirty="0" smtClean="0">
                <a:solidFill>
                  <a:schemeClr val="bg1"/>
                </a:solidFill>
              </a:rPr>
              <a:t>dix principes;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CA" sz="2800" dirty="0" smtClean="0">
                <a:solidFill>
                  <a:schemeClr val="bg1"/>
                </a:solidFill>
              </a:rPr>
              <a:t>démarche d’évaluation;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CA" sz="2800" dirty="0">
                <a:solidFill>
                  <a:schemeClr val="bg1"/>
                </a:solidFill>
              </a:rPr>
              <a:t>d</a:t>
            </a:r>
            <a:r>
              <a:rPr lang="fr-CA" sz="2800" dirty="0" smtClean="0">
                <a:solidFill>
                  <a:schemeClr val="bg1"/>
                </a:solidFill>
              </a:rPr>
              <a:t>eux fonctions de l’évaluation </a:t>
            </a:r>
            <a:endParaRPr lang="fr-CA" sz="2800" dirty="0">
              <a:solidFill>
                <a:schemeClr val="bg1"/>
              </a:solidFill>
            </a:endParaRPr>
          </a:p>
        </p:txBody>
      </p:sp>
      <p:pic>
        <p:nvPicPr>
          <p:cNvPr id="9" name="Image 8" descr="Vision de l'éva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38" y="297242"/>
            <a:ext cx="8859592" cy="6679536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7891030" y="1057700"/>
            <a:ext cx="2952328" cy="3338593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5075098" y="4377195"/>
            <a:ext cx="5792928" cy="34557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5079973" y="1057700"/>
            <a:ext cx="2867687" cy="3379747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7225429" y="699367"/>
            <a:ext cx="1512168" cy="432048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 rot="3263379">
            <a:off x="10157369" y="2179992"/>
            <a:ext cx="1765291" cy="61708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 rot="18632594">
            <a:off x="10237238" y="4405600"/>
            <a:ext cx="1512168" cy="432048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958481" y="5741640"/>
            <a:ext cx="2182531" cy="43331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 rot="3600370">
            <a:off x="4203607" y="4305943"/>
            <a:ext cx="1512168" cy="432048"/>
          </a:xfrm>
          <a:prstGeom prst="ellips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 rot="17798312">
            <a:off x="4150638" y="2450258"/>
            <a:ext cx="1512168" cy="43204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6298601" y="1935009"/>
            <a:ext cx="3297820" cy="3004804"/>
          </a:xfrm>
          <a:prstGeom prst="ellipse">
            <a:avLst/>
          </a:prstGeom>
          <a:noFill/>
          <a:ln w="539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Arc plein 19"/>
          <p:cNvSpPr/>
          <p:nvPr/>
        </p:nvSpPr>
        <p:spPr>
          <a:xfrm rot="10800000" flipV="1">
            <a:off x="6799580" y="2433633"/>
            <a:ext cx="2453939" cy="1546264"/>
          </a:xfrm>
          <a:prstGeom prst="blockArc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Arc plein 20"/>
          <p:cNvSpPr/>
          <p:nvPr/>
        </p:nvSpPr>
        <p:spPr>
          <a:xfrm flipV="1">
            <a:off x="6713638" y="2276871"/>
            <a:ext cx="2539882" cy="2059133"/>
          </a:xfrm>
          <a:prstGeom prst="blockArc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 rot="10800000" flipV="1">
            <a:off x="7337424" y="4288288"/>
            <a:ext cx="1288178" cy="43185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pic>
        <p:nvPicPr>
          <p:cNvPr id="23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118" y="9244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6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-17501" y="1603376"/>
            <a:ext cx="11360150" cy="2852737"/>
          </a:xfrm>
          <a:solidFill>
            <a:srgbClr val="0070C0"/>
          </a:solidFill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  <a:latin typeface="+mn-lt"/>
              </a:rPr>
              <a:t>Comment les utiliser?</a:t>
            </a:r>
            <a:endParaRPr lang="fr-CA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6560" y="348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2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5787" y="0"/>
            <a:ext cx="10184669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CA" sz="3600" b="1" dirty="0" smtClean="0">
                <a:solidFill>
                  <a:schemeClr val="bg1"/>
                </a:solidFill>
                <a:latin typeface="+mn-lt"/>
              </a:rPr>
              <a:t>Structure des cadres d'évaluation</a:t>
            </a:r>
            <a:endParaRPr lang="fr-CA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r-CA" dirty="0" smtClean="0">
                <a:solidFill>
                  <a:srgbClr val="0070C0"/>
                </a:solidFill>
              </a:rPr>
              <a:t> Pour chaque discipline, le cadre d'évaluation définit les critères sur lesquels les résultats des élèves doivent s’appuyer</a:t>
            </a:r>
          </a:p>
          <a:p>
            <a:pPr marL="0" indent="0">
              <a:buNone/>
            </a:pPr>
            <a:endParaRPr lang="fr-CA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CA" dirty="0" smtClean="0">
                <a:solidFill>
                  <a:srgbClr val="0070C0"/>
                </a:solidFill>
              </a:rPr>
              <a:t> Indique les pondérations permettant de constituer les résultats disciplinaires transmis à l'intérieur des bulletins</a:t>
            </a:r>
          </a:p>
          <a:p>
            <a:pPr marL="0" indent="0">
              <a:buNone/>
            </a:pPr>
            <a:endParaRPr lang="fr-CA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CA" dirty="0" smtClean="0">
                <a:solidFill>
                  <a:srgbClr val="0070C0"/>
                </a:solidFill>
              </a:rPr>
              <a:t> Établit des liens directs avec la progression des apprentissages (connaissances)</a:t>
            </a:r>
            <a:endParaRPr lang="fr-CA" dirty="0">
              <a:solidFill>
                <a:srgbClr val="0070C0"/>
              </a:solidFill>
            </a:endParaRPr>
          </a:p>
        </p:txBody>
      </p:sp>
      <p:pic>
        <p:nvPicPr>
          <p:cNvPr id="11" name="HM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750889"/>
            <a:ext cx="330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9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6244" y="188640"/>
            <a:ext cx="7664372" cy="60662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700808"/>
            <a:ext cx="1854002" cy="23985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3392" y="1412776"/>
            <a:ext cx="2232248" cy="288032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2855640" y="620688"/>
            <a:ext cx="1296144" cy="79208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2855640" y="620688"/>
            <a:ext cx="1296144" cy="367240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623392" y="620688"/>
            <a:ext cx="3528392" cy="79208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HM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9909" y="432775"/>
            <a:ext cx="389305" cy="38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0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1043"/>
            <a:ext cx="9164435" cy="488626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164435" y="233915"/>
            <a:ext cx="2903519" cy="1200329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La pondération des compétences est déterminée par les cadres d’évaluation</a:t>
            </a:r>
          </a:p>
          <a:p>
            <a:pPr algn="ctr"/>
            <a:r>
              <a:rPr lang="fr-CA" dirty="0" smtClean="0"/>
              <a:t> </a:t>
            </a:r>
            <a:endParaRPr lang="fr-CA" dirty="0"/>
          </a:p>
        </p:txBody>
      </p:sp>
      <p:sp>
        <p:nvSpPr>
          <p:cNvPr id="10" name="ZoneTexte 9"/>
          <p:cNvSpPr txBox="1"/>
          <p:nvPr/>
        </p:nvSpPr>
        <p:spPr>
          <a:xfrm>
            <a:off x="9624392" y="1657517"/>
            <a:ext cx="2443562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… mais </a:t>
            </a:r>
            <a:r>
              <a:rPr lang="fr-CA" dirty="0">
                <a:solidFill>
                  <a:schemeClr val="bg1"/>
                </a:solidFill>
              </a:rPr>
              <a:t>pas les critères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7304568" y="834080"/>
            <a:ext cx="1859867" cy="76080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4796148" y="1980683"/>
            <a:ext cx="4828244" cy="150346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482539" y="3408063"/>
            <a:ext cx="27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B050"/>
                </a:solidFill>
              </a:rPr>
              <a:t>?</a:t>
            </a:r>
            <a:endParaRPr lang="fr-CA" dirty="0">
              <a:solidFill>
                <a:srgbClr val="00B05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60999" y="3723295"/>
            <a:ext cx="29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B050"/>
                </a:solidFill>
              </a:rPr>
              <a:t>?</a:t>
            </a:r>
            <a:endParaRPr lang="fr-CA" dirty="0">
              <a:solidFill>
                <a:srgbClr val="00B05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460999" y="4375230"/>
            <a:ext cx="31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B050"/>
                </a:solidFill>
              </a:rPr>
              <a:t>?</a:t>
            </a:r>
            <a:endParaRPr lang="fr-CA" dirty="0">
              <a:solidFill>
                <a:srgbClr val="00B05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480798" y="4638022"/>
            <a:ext cx="30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B050"/>
                </a:solidFill>
              </a:rPr>
              <a:t>?</a:t>
            </a:r>
            <a:endParaRPr lang="fr-CA" dirty="0">
              <a:solidFill>
                <a:srgbClr val="00B05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480797" y="4112437"/>
            <a:ext cx="27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B050"/>
                </a:solidFill>
              </a:rPr>
              <a:t>?</a:t>
            </a:r>
            <a:endParaRPr lang="fr-CA" dirty="0">
              <a:solidFill>
                <a:srgbClr val="00B050"/>
              </a:solidFill>
            </a:endParaRPr>
          </a:p>
        </p:txBody>
      </p:sp>
      <p:pic>
        <p:nvPicPr>
          <p:cNvPr id="19" name="HM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5480" y="2583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" y="188640"/>
            <a:ext cx="7919984" cy="604350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171024" y="882503"/>
            <a:ext cx="3721147" cy="1477328"/>
          </a:xfrm>
          <a:prstGeom prst="rect">
            <a:avLst/>
          </a:prstGeom>
          <a:solidFill>
            <a:srgbClr val="0070C0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Les annexes des cadres d’évaluation </a:t>
            </a:r>
          </a:p>
          <a:p>
            <a:pPr algn="ctr"/>
            <a:r>
              <a:rPr lang="fr-CA" dirty="0" smtClean="0">
                <a:solidFill>
                  <a:schemeClr val="bg1"/>
                </a:solidFill>
              </a:rPr>
              <a:t>offrent davantage d’information sur </a:t>
            </a:r>
          </a:p>
          <a:p>
            <a:pPr algn="ctr"/>
            <a:r>
              <a:rPr lang="fr-CA" dirty="0" smtClean="0">
                <a:solidFill>
                  <a:schemeClr val="bg1"/>
                </a:solidFill>
              </a:rPr>
              <a:t>les critères d’évaluation favorisant la</a:t>
            </a:r>
          </a:p>
          <a:p>
            <a:pPr algn="ctr"/>
            <a:r>
              <a:rPr lang="fr-CA" dirty="0" smtClean="0">
                <a:solidFill>
                  <a:schemeClr val="bg1"/>
                </a:solidFill>
              </a:rPr>
              <a:t>compréhension et l’application de ces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d</a:t>
            </a:r>
            <a:r>
              <a:rPr lang="fr-CA" dirty="0" smtClean="0">
                <a:solidFill>
                  <a:schemeClr val="bg1"/>
                </a:solidFill>
              </a:rPr>
              <a:t>eniers.</a:t>
            </a:r>
            <a:endParaRPr lang="fr-CA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5433235" y="925034"/>
            <a:ext cx="2737788" cy="38277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6096000" y="1169581"/>
            <a:ext cx="2075023" cy="31520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HM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28397" y="2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9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-17501" y="1603376"/>
            <a:ext cx="11360150" cy="2852737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CA" sz="4800" dirty="0" smtClean="0">
                <a:solidFill>
                  <a:schemeClr val="bg1"/>
                </a:solidFill>
                <a:latin typeface="+mn-lt"/>
              </a:rPr>
              <a:t>Est-ce identique pour chacune des disciplines?</a:t>
            </a:r>
            <a:endParaRPr lang="fr-CA" sz="4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3049" y="348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3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127448" y="2420888"/>
            <a:ext cx="9937104" cy="2016224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6600" dirty="0" smtClean="0">
                <a:solidFill>
                  <a:schemeClr val="bg1"/>
                </a:solidFill>
                <a:latin typeface="+mn-lt"/>
              </a:rPr>
              <a:t>Quelle est l’intention de cette capsule?</a:t>
            </a:r>
            <a:endParaRPr lang="fr-CA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2649" y="555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0" y="980728"/>
            <a:ext cx="2025000" cy="302352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5" y="2263705"/>
            <a:ext cx="3093593" cy="44648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92" y="979612"/>
            <a:ext cx="1939196" cy="293015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88" y="2263705"/>
            <a:ext cx="3457847" cy="446484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376" y="2263705"/>
            <a:ext cx="3139963" cy="44648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514607">
            <a:off x="7571158" y="409650"/>
            <a:ext cx="4079776" cy="20030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Consultez l’explication du cadre pour chacune des disciplines en allant visiter le </a:t>
            </a:r>
            <a:r>
              <a:rPr lang="fr-CA" dirty="0">
                <a:hlinkClick r:id="rId12"/>
              </a:rPr>
              <a:t>http://cybersavoir.csdm.qc.ca/evaluation/</a:t>
            </a:r>
            <a:endParaRPr lang="fr-CA" dirty="0"/>
          </a:p>
        </p:txBody>
      </p:sp>
      <p:sp>
        <p:nvSpPr>
          <p:cNvPr id="14" name="Titre 3"/>
          <p:cNvSpPr>
            <a:spLocks noGrp="1"/>
          </p:cNvSpPr>
          <p:nvPr>
            <p:ph type="title"/>
          </p:nvPr>
        </p:nvSpPr>
        <p:spPr>
          <a:xfrm>
            <a:off x="0" y="2332"/>
            <a:ext cx="6572188" cy="978396"/>
          </a:xfrm>
          <a:solidFill>
            <a:srgbClr val="0070C0"/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CA" sz="3600" b="1" dirty="0" smtClean="0">
                <a:solidFill>
                  <a:schemeClr val="bg1"/>
                </a:solidFill>
                <a:latin typeface="+mn-lt"/>
              </a:rPr>
              <a:t>Pareil mais pas pareil</a:t>
            </a:r>
            <a:endParaRPr lang="fr-CA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HM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28932" y="1996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3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7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-17501" y="1603376"/>
            <a:ext cx="11360150" cy="2852737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CA" sz="4400" dirty="0" smtClean="0">
                <a:solidFill>
                  <a:schemeClr val="bg1"/>
                </a:solidFill>
                <a:latin typeface="+mn-lt"/>
              </a:rPr>
              <a:t>Si je suis obligé d’utiliser les cadres d’évaluation pour évaluer, quel est mon rôle dans ce processus comme enseignant?</a:t>
            </a:r>
            <a:endParaRPr lang="fr-CA" sz="4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9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0" y="13590"/>
            <a:ext cx="9480376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CA" sz="3600" b="1" dirty="0" smtClean="0">
                <a:solidFill>
                  <a:schemeClr val="bg1"/>
                </a:solidFill>
                <a:latin typeface="+mn-lt"/>
              </a:rPr>
              <a:t>Rôle de l'enseignant en évaluation</a:t>
            </a:r>
            <a:endParaRPr lang="fr-CA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839416" y="1772816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CA" sz="3200" dirty="0">
                <a:solidFill>
                  <a:srgbClr val="0070C0"/>
                </a:solidFill>
                <a:latin typeface="+mn-lt"/>
              </a:rPr>
              <a:t> </a:t>
            </a:r>
            <a:r>
              <a:rPr lang="fr-CA" sz="3200" dirty="0" smtClean="0">
                <a:solidFill>
                  <a:srgbClr val="0070C0"/>
                </a:solidFill>
                <a:latin typeface="+mn-lt"/>
              </a:rPr>
              <a:t>Choisir </a:t>
            </a:r>
            <a:r>
              <a:rPr lang="fr-CA" sz="3200" dirty="0">
                <a:solidFill>
                  <a:srgbClr val="0070C0"/>
                </a:solidFill>
                <a:latin typeface="+mn-lt"/>
              </a:rPr>
              <a:t>les moyens pour évaluer les apprentissages des </a:t>
            </a:r>
            <a:r>
              <a:rPr lang="fr-CA" sz="3200" dirty="0" smtClean="0">
                <a:solidFill>
                  <a:srgbClr val="0070C0"/>
                </a:solidFill>
                <a:latin typeface="+mn-lt"/>
              </a:rPr>
              <a:t>élèves </a:t>
            </a:r>
            <a:r>
              <a:rPr lang="fr-CA" sz="2000" dirty="0" smtClean="0">
                <a:solidFill>
                  <a:srgbClr val="0070C0"/>
                </a:solidFill>
                <a:latin typeface="+mn-lt"/>
              </a:rPr>
              <a:t>(article 19 de la </a:t>
            </a:r>
            <a:r>
              <a:rPr lang="fr-CA" sz="2000" dirty="0" smtClean="0">
                <a:solidFill>
                  <a:srgbClr val="0070C0"/>
                </a:solidFill>
                <a:latin typeface="+mn-lt"/>
                <a:hlinkClick r:id="rId7"/>
              </a:rPr>
              <a:t>Loi de l’instruction publique</a:t>
            </a:r>
            <a:r>
              <a:rPr lang="fr-CA" sz="2000" dirty="0" smtClean="0">
                <a:solidFill>
                  <a:srgbClr val="0070C0"/>
                </a:solidFill>
                <a:latin typeface="+mn-lt"/>
              </a:rPr>
              <a:t>)</a:t>
            </a:r>
          </a:p>
          <a:p>
            <a:pPr marL="0" indent="0">
              <a:buNone/>
            </a:pPr>
            <a:endParaRPr lang="fr-CA" sz="2000" dirty="0" smtClean="0">
              <a:latin typeface="+mn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CA" sz="3200" dirty="0">
                <a:solidFill>
                  <a:srgbClr val="0070C0"/>
                </a:solidFill>
                <a:latin typeface="+mn-lt"/>
              </a:rPr>
              <a:t>Recueillir des traces variées, suffisantes et pertinentes, tout au long du processus </a:t>
            </a:r>
            <a:r>
              <a:rPr lang="fr-CA" sz="2000" dirty="0">
                <a:solidFill>
                  <a:srgbClr val="0070C0"/>
                </a:solidFill>
                <a:latin typeface="+mn-lt"/>
              </a:rPr>
              <a:t>(</a:t>
            </a:r>
            <a:r>
              <a:rPr lang="fr-CA" sz="2000" dirty="0">
                <a:solidFill>
                  <a:srgbClr val="0070C0"/>
                </a:solidFill>
                <a:latin typeface="+mn-lt"/>
                <a:hlinkClick r:id="rId8"/>
              </a:rPr>
              <a:t>Politique d’évaluation des </a:t>
            </a:r>
            <a:r>
              <a:rPr lang="fr-CA" sz="2000" dirty="0" smtClean="0">
                <a:solidFill>
                  <a:srgbClr val="0070C0"/>
                </a:solidFill>
                <a:latin typeface="+mn-lt"/>
                <a:hlinkClick r:id="rId8"/>
              </a:rPr>
              <a:t>apprentissages</a:t>
            </a:r>
            <a:r>
              <a:rPr lang="fr-CA" sz="2000" dirty="0" smtClean="0">
                <a:solidFill>
                  <a:srgbClr val="0070C0"/>
                </a:solidFill>
                <a:latin typeface="+mn-lt"/>
              </a:rPr>
              <a:t>, 2003)</a:t>
            </a:r>
          </a:p>
          <a:p>
            <a:pPr>
              <a:buFont typeface="Wingdings" panose="05000000000000000000" pitchFamily="2" charset="2"/>
              <a:buChar char="ü"/>
            </a:pPr>
            <a:endParaRPr lang="fr-CA" sz="3200" dirty="0" smtClean="0">
              <a:latin typeface="+mn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CA" sz="3200" dirty="0" smtClean="0">
                <a:solidFill>
                  <a:srgbClr val="0070C0"/>
                </a:solidFill>
                <a:latin typeface="+mn-lt"/>
              </a:rPr>
              <a:t>Utiliser son jugement professionnel </a:t>
            </a:r>
            <a:r>
              <a:rPr lang="fr-CA" sz="2000" dirty="0">
                <a:solidFill>
                  <a:srgbClr val="0070C0"/>
                </a:solidFill>
                <a:latin typeface="+mn-lt"/>
              </a:rPr>
              <a:t>(</a:t>
            </a:r>
            <a:r>
              <a:rPr lang="fr-CA" sz="2000" dirty="0">
                <a:solidFill>
                  <a:srgbClr val="0070C0"/>
                </a:solidFill>
                <a:latin typeface="+mn-lt"/>
                <a:hlinkClick r:id="rId8"/>
              </a:rPr>
              <a:t>Politique d’évaluation des apprentissages</a:t>
            </a:r>
            <a:r>
              <a:rPr lang="fr-CA" sz="2000" dirty="0">
                <a:solidFill>
                  <a:srgbClr val="0070C0"/>
                </a:solidFill>
                <a:latin typeface="+mn-lt"/>
              </a:rPr>
              <a:t>, 2003)</a:t>
            </a:r>
          </a:p>
          <a:p>
            <a:pPr>
              <a:buFont typeface="Wingdings" panose="05000000000000000000" pitchFamily="2" charset="2"/>
              <a:buChar char="ü"/>
            </a:pPr>
            <a:endParaRPr lang="fr-CA" sz="2000" dirty="0" smtClean="0">
              <a:latin typeface="+mn-lt"/>
            </a:endParaRPr>
          </a:p>
        </p:txBody>
      </p:sp>
      <p:pic>
        <p:nvPicPr>
          <p:cNvPr id="10" name="HM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06476" y="5486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-17501" y="1603376"/>
            <a:ext cx="11360150" cy="2852737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CA" sz="4400" dirty="0" smtClean="0">
                <a:solidFill>
                  <a:schemeClr val="bg1"/>
                </a:solidFill>
                <a:latin typeface="+mn-lt"/>
              </a:rPr>
              <a:t>Quelles sont mes ressources en évaluation?</a:t>
            </a:r>
            <a:endParaRPr lang="fr-CA" sz="4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848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3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440" y="548679"/>
            <a:ext cx="10695602" cy="549876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331804" y="2332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hlinkClick r:id="rId8"/>
              </a:rPr>
              <a:t>http://cybersavoir.csdm.qc.ca/evaluation/</a:t>
            </a:r>
            <a:endParaRPr lang="fr-CA" sz="3200" dirty="0"/>
          </a:p>
        </p:txBody>
      </p:sp>
      <p:sp>
        <p:nvSpPr>
          <p:cNvPr id="10" name="Flèche droite 9"/>
          <p:cNvSpPr/>
          <p:nvPr/>
        </p:nvSpPr>
        <p:spPr>
          <a:xfrm rot="1621267">
            <a:off x="235914" y="1901872"/>
            <a:ext cx="115212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Flèche droite 10"/>
          <p:cNvSpPr/>
          <p:nvPr/>
        </p:nvSpPr>
        <p:spPr>
          <a:xfrm rot="1621267">
            <a:off x="1691930" y="1931083"/>
            <a:ext cx="115212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Flèche droite 11"/>
          <p:cNvSpPr/>
          <p:nvPr/>
        </p:nvSpPr>
        <p:spPr>
          <a:xfrm rot="1621267">
            <a:off x="3315888" y="1931083"/>
            <a:ext cx="115212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Flèche droite 12"/>
          <p:cNvSpPr/>
          <p:nvPr/>
        </p:nvSpPr>
        <p:spPr>
          <a:xfrm>
            <a:off x="7176120" y="3429000"/>
            <a:ext cx="115212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782" y="32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6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91344" y="1268760"/>
            <a:ext cx="11809312" cy="2717651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CA" sz="4800" dirty="0" smtClean="0">
                <a:solidFill>
                  <a:schemeClr val="bg1"/>
                </a:solidFill>
                <a:latin typeface="+mn-lt"/>
              </a:rPr>
              <a:t>Conception:  </a:t>
            </a:r>
            <a:r>
              <a:rPr lang="fr-CA" sz="4000" dirty="0" smtClean="0">
                <a:solidFill>
                  <a:schemeClr val="bg1"/>
                </a:solidFill>
                <a:latin typeface="+mn-lt"/>
              </a:rPr>
              <a:t>Helder Manuel Cintrao</a:t>
            </a:r>
            <a:r>
              <a:rPr lang="fr-CA" sz="2400" dirty="0" smtClean="0">
                <a:solidFill>
                  <a:schemeClr val="bg1"/>
                </a:solidFill>
                <a:latin typeface="+mn-lt"/>
              </a:rPr>
              <a:t>, CP évaluation</a:t>
            </a:r>
            <a:r>
              <a:rPr lang="fr-CA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fr-CA" dirty="0" smtClean="0">
                <a:solidFill>
                  <a:schemeClr val="bg1"/>
                </a:solidFill>
                <a:latin typeface="+mn-lt"/>
              </a:rPr>
            </a:br>
            <a:r>
              <a:rPr lang="fr-CA" sz="4800" dirty="0" smtClean="0">
                <a:solidFill>
                  <a:schemeClr val="bg1"/>
                </a:solidFill>
                <a:latin typeface="+mn-lt"/>
              </a:rPr>
              <a:t>Narration:     </a:t>
            </a:r>
            <a:r>
              <a:rPr lang="fr-CA" sz="4000" dirty="0" smtClean="0">
                <a:solidFill>
                  <a:schemeClr val="bg1"/>
                </a:solidFill>
                <a:latin typeface="+mn-lt"/>
              </a:rPr>
              <a:t>Helder </a:t>
            </a:r>
            <a:r>
              <a:rPr lang="fr-CA" sz="4000" dirty="0">
                <a:solidFill>
                  <a:schemeClr val="bg1"/>
                </a:solidFill>
                <a:latin typeface="+mn-lt"/>
              </a:rPr>
              <a:t>Manuel Cintrao</a:t>
            </a:r>
            <a:r>
              <a:rPr lang="fr-CA" sz="2400" dirty="0">
                <a:solidFill>
                  <a:schemeClr val="bg1"/>
                </a:solidFill>
                <a:latin typeface="+mn-lt"/>
              </a:rPr>
              <a:t>, CP </a:t>
            </a:r>
            <a:r>
              <a:rPr lang="fr-CA" sz="2400" dirty="0" smtClean="0">
                <a:solidFill>
                  <a:schemeClr val="bg1"/>
                </a:solidFill>
                <a:latin typeface="+mn-lt"/>
              </a:rPr>
              <a:t>évaluation</a:t>
            </a:r>
            <a:r>
              <a:rPr lang="fr-CA" sz="4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fr-CA" sz="4000" dirty="0" smtClean="0">
                <a:solidFill>
                  <a:schemeClr val="bg1"/>
                </a:solidFill>
                <a:latin typeface="+mn-lt"/>
              </a:rPr>
            </a:br>
            <a:r>
              <a:rPr lang="fr-CA" sz="4000" dirty="0">
                <a:solidFill>
                  <a:schemeClr val="bg1"/>
                </a:solidFill>
                <a:latin typeface="+mn-lt"/>
              </a:rPr>
              <a:t>	</a:t>
            </a:r>
            <a:r>
              <a:rPr lang="fr-CA" sz="4000" dirty="0" smtClean="0">
                <a:solidFill>
                  <a:schemeClr val="bg1"/>
                </a:solidFill>
                <a:latin typeface="+mn-lt"/>
              </a:rPr>
              <a:t>		    Maude Belleville</a:t>
            </a:r>
            <a:r>
              <a:rPr lang="fr-CA" sz="2400" dirty="0" smtClean="0">
                <a:solidFill>
                  <a:schemeClr val="bg1"/>
                </a:solidFill>
                <a:latin typeface="+mn-lt"/>
              </a:rPr>
              <a:t>, CP évaluation en adaptation scolaire</a:t>
            </a:r>
            <a:r>
              <a:rPr lang="fr-CA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fr-CA" dirty="0" smtClean="0">
                <a:solidFill>
                  <a:schemeClr val="bg1"/>
                </a:solidFill>
                <a:latin typeface="+mn-lt"/>
              </a:rPr>
            </a:br>
            <a:r>
              <a:rPr lang="fr-CA" sz="4800" dirty="0" smtClean="0">
                <a:solidFill>
                  <a:schemeClr val="bg1"/>
                </a:solidFill>
                <a:latin typeface="+mn-lt"/>
              </a:rPr>
              <a:t>Révision:</a:t>
            </a:r>
            <a:r>
              <a:rPr lang="fr-CA" sz="4800" dirty="0">
                <a:solidFill>
                  <a:schemeClr val="bg1"/>
                </a:solidFill>
                <a:latin typeface="+mn-lt"/>
              </a:rPr>
              <a:t> </a:t>
            </a:r>
            <a:r>
              <a:rPr lang="fr-CA" sz="4800" dirty="0" smtClean="0">
                <a:solidFill>
                  <a:schemeClr val="bg1"/>
                </a:solidFill>
                <a:latin typeface="+mn-lt"/>
              </a:rPr>
              <a:t>      </a:t>
            </a:r>
            <a:r>
              <a:rPr lang="fr-CA" sz="4000" dirty="0" smtClean="0">
                <a:solidFill>
                  <a:schemeClr val="bg1"/>
                </a:solidFill>
                <a:latin typeface="+mn-lt"/>
              </a:rPr>
              <a:t>Maude Belleville</a:t>
            </a:r>
            <a:r>
              <a:rPr lang="fr-CA" sz="20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fr-CA" sz="2400" dirty="0" smtClean="0">
                <a:solidFill>
                  <a:schemeClr val="bg1"/>
                </a:solidFill>
                <a:latin typeface="+mn-lt"/>
              </a:rPr>
              <a:t>CP évaluation en   adaptation scolaire</a:t>
            </a:r>
            <a:endParaRPr lang="fr-CA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Image 8" descr="C:\Users\uxz2\Desktop\Photos du personnel-Sélection\IMG_048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077072"/>
            <a:ext cx="2354544" cy="181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C:\Users\uxz2\Desktop\Photos du personnel-Sélection\IMG_044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4080551"/>
            <a:ext cx="2232248" cy="18072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2225510" y="5887787"/>
            <a:ext cx="2570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 smtClean="0">
                <a:hlinkClick r:id="rId7"/>
              </a:rPr>
              <a:t>cintraoh@csdm.qc.ca</a:t>
            </a:r>
            <a:r>
              <a:rPr lang="fr-CA" dirty="0" smtClean="0"/>
              <a:t> </a:t>
            </a:r>
            <a:endParaRPr lang="fr-CA" dirty="0"/>
          </a:p>
        </p:txBody>
      </p:sp>
      <p:sp>
        <p:nvSpPr>
          <p:cNvPr id="12" name="Rectangle 11"/>
          <p:cNvSpPr/>
          <p:nvPr/>
        </p:nvSpPr>
        <p:spPr>
          <a:xfrm>
            <a:off x="7680176" y="5887787"/>
            <a:ext cx="255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hlinkClick r:id="rId8"/>
              </a:rPr>
              <a:t>b</a:t>
            </a:r>
            <a:r>
              <a:rPr lang="fr-CA" dirty="0" smtClean="0">
                <a:hlinkClick r:id="rId8"/>
              </a:rPr>
              <a:t>elleville.m@csdm.qc.ca</a:t>
            </a:r>
            <a:r>
              <a:rPr lang="fr-CA" dirty="0" smtClean="0"/>
              <a:t>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8788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1464" y="1524702"/>
            <a:ext cx="1005746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CA" sz="3200" dirty="0">
                <a:solidFill>
                  <a:srgbClr val="0070C0"/>
                </a:solidFill>
              </a:rPr>
              <a:t>Expliciter la place des cadres d’évaluation dans le processus d’évaluation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CA" sz="3200" dirty="0">
                <a:solidFill>
                  <a:srgbClr val="0070C0"/>
                </a:solidFill>
              </a:rPr>
              <a:t>En expliciter l’organisation générale, afin d’en faciliter la compréhension</a:t>
            </a:r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979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9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35360" y="1916832"/>
            <a:ext cx="11360150" cy="2852737"/>
          </a:xfrm>
          <a:solidFill>
            <a:srgbClr val="0070C0"/>
          </a:solidFill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  <a:latin typeface="+mn-lt"/>
              </a:rPr>
              <a:t>Où puis-je les trouver?</a:t>
            </a:r>
            <a:endParaRPr lang="fr-CA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348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7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8" name="64CB6B8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20.8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352" y="39192"/>
            <a:ext cx="11280576" cy="61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9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1344" y="620891"/>
            <a:ext cx="1865052" cy="535531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fr-CA" sz="3600" dirty="0" smtClean="0">
                <a:solidFill>
                  <a:schemeClr val="bg1"/>
                </a:solidFill>
              </a:rPr>
              <a:t>1.</a:t>
            </a:r>
          </a:p>
          <a:p>
            <a:endParaRPr lang="fr-CA" sz="3600" dirty="0" smtClean="0">
              <a:solidFill>
                <a:schemeClr val="bg1"/>
              </a:solidFill>
            </a:endParaRPr>
          </a:p>
          <a:p>
            <a:r>
              <a:rPr lang="fr-CA" sz="3600" dirty="0" smtClean="0">
                <a:solidFill>
                  <a:schemeClr val="bg1"/>
                </a:solidFill>
              </a:rPr>
              <a:t>Rendez-vous au </a:t>
            </a:r>
            <a:r>
              <a:rPr lang="fr-CA" dirty="0">
                <a:solidFill>
                  <a:schemeClr val="bg1"/>
                </a:solidFill>
                <a:hlinkClick r:id="rId5"/>
              </a:rPr>
              <a:t>http://www.education.gouv.qc.ca/enseignants/pfeq</a:t>
            </a:r>
            <a:r>
              <a:rPr lang="fr-CA" dirty="0" smtClean="0">
                <a:solidFill>
                  <a:schemeClr val="bg1"/>
                </a:solidFill>
                <a:hlinkClick r:id="rId5"/>
              </a:rPr>
              <a:t>/</a:t>
            </a:r>
            <a:endParaRPr lang="fr-CA" dirty="0" smtClean="0">
              <a:solidFill>
                <a:schemeClr val="bg1"/>
              </a:solidFill>
            </a:endParaRPr>
          </a:p>
          <a:p>
            <a:endParaRPr lang="fr-CA" dirty="0"/>
          </a:p>
          <a:p>
            <a:endParaRPr lang="fr-CA" dirty="0" smtClean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2261804" y="642593"/>
            <a:ext cx="3240360" cy="535531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fr-CA" sz="3600" dirty="0">
                <a:solidFill>
                  <a:schemeClr val="bg1"/>
                </a:solidFill>
              </a:rPr>
              <a:t>2</a:t>
            </a:r>
            <a:r>
              <a:rPr lang="fr-CA" sz="3600" dirty="0" smtClean="0">
                <a:solidFill>
                  <a:schemeClr val="bg1"/>
                </a:solidFill>
              </a:rPr>
              <a:t>.</a:t>
            </a:r>
          </a:p>
          <a:p>
            <a:endParaRPr lang="fr-CA" sz="3600" dirty="0" smtClean="0">
              <a:solidFill>
                <a:schemeClr val="bg1"/>
              </a:solidFill>
            </a:endParaRPr>
          </a:p>
          <a:p>
            <a:r>
              <a:rPr lang="fr-CA" sz="3600" dirty="0" smtClean="0">
                <a:solidFill>
                  <a:schemeClr val="bg1"/>
                </a:solidFill>
              </a:rPr>
              <a:t>Cliquez sur le niveau désiré</a:t>
            </a:r>
          </a:p>
          <a:p>
            <a:endParaRPr lang="fr-CA" dirty="0"/>
          </a:p>
          <a:p>
            <a:endParaRPr lang="fr-CA" dirty="0" smtClean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5707571" y="642593"/>
            <a:ext cx="3240360" cy="535531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fr-CA" sz="3600" dirty="0" smtClean="0">
                <a:solidFill>
                  <a:schemeClr val="bg1"/>
                </a:solidFill>
              </a:rPr>
              <a:t>3.</a:t>
            </a:r>
          </a:p>
          <a:p>
            <a:endParaRPr lang="fr-CA" sz="3600" dirty="0" smtClean="0">
              <a:solidFill>
                <a:schemeClr val="bg1"/>
              </a:solidFill>
            </a:endParaRPr>
          </a:p>
          <a:p>
            <a:r>
              <a:rPr lang="fr-CA" sz="3600" dirty="0" smtClean="0">
                <a:solidFill>
                  <a:schemeClr val="bg1"/>
                </a:solidFill>
              </a:rPr>
              <a:t>Cliquez sur le domaine désiré</a:t>
            </a:r>
          </a:p>
          <a:p>
            <a:endParaRPr lang="fr-CA" dirty="0"/>
          </a:p>
          <a:p>
            <a:endParaRPr lang="fr-CA" dirty="0" smtClean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9024614" y="646548"/>
            <a:ext cx="3048050" cy="535531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fr-CA" sz="3600" dirty="0">
                <a:solidFill>
                  <a:schemeClr val="bg1"/>
                </a:solidFill>
              </a:rPr>
              <a:t>4</a:t>
            </a:r>
            <a:r>
              <a:rPr lang="fr-CA" sz="3600" dirty="0" smtClean="0">
                <a:solidFill>
                  <a:schemeClr val="bg1"/>
                </a:solidFill>
              </a:rPr>
              <a:t>.</a:t>
            </a:r>
          </a:p>
          <a:p>
            <a:endParaRPr lang="fr-CA" sz="3600" dirty="0" smtClean="0">
              <a:solidFill>
                <a:schemeClr val="bg1"/>
              </a:solidFill>
            </a:endParaRPr>
          </a:p>
          <a:p>
            <a:r>
              <a:rPr lang="fr-CA" sz="3600" dirty="0" smtClean="0">
                <a:solidFill>
                  <a:schemeClr val="bg1"/>
                </a:solidFill>
              </a:rPr>
              <a:t>Cliquez sur</a:t>
            </a:r>
          </a:p>
          <a:p>
            <a:endParaRPr lang="fr-CA" sz="3600" dirty="0">
              <a:solidFill>
                <a:schemeClr val="bg1"/>
              </a:solidFill>
            </a:endParaRPr>
          </a:p>
          <a:p>
            <a:endParaRPr lang="fr-CA" sz="3600" dirty="0" smtClean="0">
              <a:solidFill>
                <a:schemeClr val="bg1"/>
              </a:solidFill>
            </a:endParaRPr>
          </a:p>
          <a:p>
            <a:endParaRPr lang="fr-CA" dirty="0"/>
          </a:p>
          <a:p>
            <a:endParaRPr lang="fr-CA" dirty="0" smtClean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7211" y="2988870"/>
            <a:ext cx="2829546" cy="1439987"/>
          </a:xfrm>
          <a:prstGeom prst="rect">
            <a:avLst/>
          </a:prstGeom>
        </p:spPr>
      </p:pic>
      <p:sp>
        <p:nvSpPr>
          <p:cNvPr id="14" name="Flèche droite 13"/>
          <p:cNvSpPr/>
          <p:nvPr/>
        </p:nvSpPr>
        <p:spPr>
          <a:xfrm>
            <a:off x="2356832" y="3993476"/>
            <a:ext cx="360042" cy="2580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0323" y="2988870"/>
            <a:ext cx="3094856" cy="2400789"/>
          </a:xfrm>
          <a:prstGeom prst="rect">
            <a:avLst/>
          </a:prstGeom>
        </p:spPr>
      </p:pic>
      <p:sp>
        <p:nvSpPr>
          <p:cNvPr id="16" name="Flèche droite 15"/>
          <p:cNvSpPr/>
          <p:nvPr/>
        </p:nvSpPr>
        <p:spPr>
          <a:xfrm>
            <a:off x="5563926" y="3062243"/>
            <a:ext cx="360042" cy="2580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Flèche droite 16"/>
          <p:cNvSpPr/>
          <p:nvPr/>
        </p:nvSpPr>
        <p:spPr>
          <a:xfrm>
            <a:off x="5612543" y="3393622"/>
            <a:ext cx="360042" cy="2580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6090" y="2946216"/>
            <a:ext cx="2894007" cy="2443443"/>
          </a:xfrm>
          <a:prstGeom prst="rect">
            <a:avLst/>
          </a:prstGeom>
        </p:spPr>
      </p:pic>
      <p:sp>
        <p:nvSpPr>
          <p:cNvPr id="19" name="Flèche droite 18"/>
          <p:cNvSpPr/>
          <p:nvPr/>
        </p:nvSpPr>
        <p:spPr>
          <a:xfrm>
            <a:off x="9132737" y="4428857"/>
            <a:ext cx="360042" cy="2580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344" y="6311526"/>
            <a:ext cx="6175783" cy="49991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894">
            <a:off x="9843347" y="3086469"/>
            <a:ext cx="1942918" cy="29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6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-17501" y="1603376"/>
            <a:ext cx="11360150" cy="2852737"/>
          </a:xfrm>
          <a:solidFill>
            <a:srgbClr val="0070C0"/>
          </a:solidFill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  <a:latin typeface="+mn-lt"/>
              </a:rPr>
              <a:t>Qu’est-ce que c’est?</a:t>
            </a:r>
            <a:endParaRPr lang="fr-CA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5435" y="348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4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352" y="764703"/>
            <a:ext cx="8857085" cy="45472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7368" y="1700808"/>
            <a:ext cx="8713069" cy="64807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" name="Image 9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8368" y="1189340"/>
            <a:ext cx="2551798" cy="369794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4" name="HM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0000" y="3909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7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8880021" y="6360245"/>
            <a:ext cx="2448911" cy="365125"/>
          </a:xfrm>
          <a:prstGeom prst="rect">
            <a:avLst/>
          </a:prstGeom>
          <a:solidFill>
            <a:srgbClr val="5EA72A"/>
          </a:solidFill>
          <a:ln>
            <a:solidFill>
              <a:srgbClr val="5EA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9264352" y="6356038"/>
            <a:ext cx="269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SERVICES PÉDAGOGIQUES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-17501" y="1603376"/>
            <a:ext cx="11360150" cy="2852737"/>
          </a:xfrm>
          <a:solidFill>
            <a:srgbClr val="0070C0"/>
          </a:solidFill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  <a:latin typeface="+mn-lt"/>
              </a:rPr>
              <a:t>Pourquoi est-ce si important?</a:t>
            </a:r>
            <a:endParaRPr lang="fr-CA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2649" y="348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6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GabaritCSDM2019">
  <a:themeElements>
    <a:clrScheme name="Personnalisée 2m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BDA54"/>
      </a:accent1>
      <a:accent2>
        <a:srgbClr val="35B37E"/>
      </a:accent2>
      <a:accent3>
        <a:srgbClr val="E7C700"/>
      </a:accent3>
      <a:accent4>
        <a:srgbClr val="FF8B1C"/>
      </a:accent4>
      <a:accent5>
        <a:srgbClr val="E20007"/>
      </a:accent5>
      <a:accent6>
        <a:srgbClr val="8F989A"/>
      </a:accent6>
      <a:hlink>
        <a:srgbClr val="75BC6D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baritCSDM2019" id="{61334A43-1EB3-4A72-B063-817BEA287121}" vid="{220FB8CE-75C5-4226-A5D0-F772BD2D8E9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_Groups xmlns="ad2680b5-74c6-4cc7-a623-a5e247d85e06" xsi:nil="true"/>
    <Math_Settings xmlns="ad2680b5-74c6-4cc7-a623-a5e247d85e06" xsi:nil="true"/>
    <DefaultSectionNames xmlns="ad2680b5-74c6-4cc7-a623-a5e247d85e06" xsi:nil="true"/>
    <Is_Collaboration_Space_Locked xmlns="ad2680b5-74c6-4cc7-a623-a5e247d85e06" xsi:nil="true"/>
    <Invited_Students xmlns="ad2680b5-74c6-4cc7-a623-a5e247d85e06" xsi:nil="true"/>
    <FolderType xmlns="ad2680b5-74c6-4cc7-a623-a5e247d85e06" xsi:nil="true"/>
    <Owner xmlns="ad2680b5-74c6-4cc7-a623-a5e247d85e06">
      <UserInfo>
        <DisplayName/>
        <AccountId xsi:nil="true"/>
        <AccountType/>
      </UserInfo>
    </Owner>
    <Has_Teacher_Only_SectionGroup xmlns="ad2680b5-74c6-4cc7-a623-a5e247d85e06" xsi:nil="true"/>
    <TeamsChannelId xmlns="ad2680b5-74c6-4cc7-a623-a5e247d85e06" xsi:nil="true"/>
    <NotebookType xmlns="ad2680b5-74c6-4cc7-a623-a5e247d85e06" xsi:nil="true"/>
    <CultureName xmlns="ad2680b5-74c6-4cc7-a623-a5e247d85e06" xsi:nil="true"/>
    <Invited_Teachers xmlns="ad2680b5-74c6-4cc7-a623-a5e247d85e06" xsi:nil="true"/>
    <Students xmlns="ad2680b5-74c6-4cc7-a623-a5e247d85e06">
      <UserInfo>
        <DisplayName/>
        <AccountId xsi:nil="true"/>
        <AccountType/>
      </UserInfo>
    </Students>
    <Templates xmlns="ad2680b5-74c6-4cc7-a623-a5e247d85e06" xsi:nil="true"/>
    <Self_Registration_Enabled xmlns="ad2680b5-74c6-4cc7-a623-a5e247d85e06" xsi:nil="true"/>
    <AppVersion xmlns="ad2680b5-74c6-4cc7-a623-a5e247d85e06" xsi:nil="true"/>
    <Teachers xmlns="ad2680b5-74c6-4cc7-a623-a5e247d85e06">
      <UserInfo>
        <DisplayName/>
        <AccountId xsi:nil="true"/>
        <AccountType/>
      </UserInfo>
    </Teachers>
    <Student_Groups xmlns="ad2680b5-74c6-4cc7-a623-a5e247d85e06">
      <UserInfo>
        <DisplayName/>
        <AccountId xsi:nil="true"/>
        <AccountType/>
      </UserInfo>
    </Student_Groups>
    <LMS_Mappings xmlns="ad2680b5-74c6-4cc7-a623-a5e247d85e06" xsi:nil="true"/>
    <IsNotebookLocked xmlns="ad2680b5-74c6-4cc7-a623-a5e247d85e0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6CA7F1BCD0E24C81F27C595998482E" ma:contentTypeVersion="36" ma:contentTypeDescription="Crée un document." ma:contentTypeScope="" ma:versionID="6497698709d5b8afb0f03cd6862b3a07">
  <xsd:schema xmlns:xsd="http://www.w3.org/2001/XMLSchema" xmlns:xs="http://www.w3.org/2001/XMLSchema" xmlns:p="http://schemas.microsoft.com/office/2006/metadata/properties" xmlns:ns3="fb0fee05-12bc-4509-8738-4c69b7b72a8c" xmlns:ns4="ad2680b5-74c6-4cc7-a623-a5e247d85e06" targetNamespace="http://schemas.microsoft.com/office/2006/metadata/properties" ma:root="true" ma:fieldsID="f3a9e32cba00c9749c8177c97fec4387" ns3:_="" ns4:_="">
    <xsd:import namespace="fb0fee05-12bc-4509-8738-4c69b7b72a8c"/>
    <xsd:import namespace="ad2680b5-74c6-4cc7-a623-a5e247d85e0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EventHashCode" minOccurs="0"/>
                <xsd:element ref="ns4:MediaServiceGenerationTime" minOccurs="0"/>
                <xsd:element ref="ns4:MediaServiceOCR" minOccurs="0"/>
                <xsd:element ref="ns4:MediaServiceLocation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fee05-12bc-4509-8738-4c69b7b72a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Dernier partage par heure par utilisateu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Dernier partage par heur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2680b5-74c6-4cc7-a623-a5e247d85e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NotebookType" ma:index="21" nillable="true" ma:displayName="Notebook Type" ma:internalName="NotebookType">
      <xsd:simpleType>
        <xsd:restriction base="dms:Text"/>
      </xsd:simpleType>
    </xsd:element>
    <xsd:element name="FolderType" ma:index="22" nillable="true" ma:displayName="Folder Type" ma:internalName="FolderType">
      <xsd:simpleType>
        <xsd:restriction base="dms:Text"/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AppVersion" ma:index="24" nillable="true" ma:displayName="App Version" ma:internalName="AppVersion">
      <xsd:simpleType>
        <xsd:restriction base="dms:Text"/>
      </xsd:simpleType>
    </xsd:element>
    <xsd:element name="TeamsChannelId" ma:index="25" nillable="true" ma:displayName="Teams Channel Id" ma:internalName="TeamsChannelId">
      <xsd:simpleType>
        <xsd:restriction base="dms:Text"/>
      </xsd:simpleType>
    </xsd:element>
    <xsd:element name="Owner" ma:index="2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7" nillable="true" ma:displayName="Math Settings" ma:internalName="Math_Settings">
      <xsd:simpleType>
        <xsd:restriction base="dms:Text"/>
      </xsd:simpleType>
    </xsd:element>
    <xsd:element name="DefaultSectionNames" ma:index="2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3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4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7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9" nillable="true" ma:displayName="Is Collaboration Space Locked" ma:internalName="Is_Collaboration_Space_Locked">
      <xsd:simpleType>
        <xsd:restriction base="dms:Boolean"/>
      </xsd:simpleType>
    </xsd:element>
    <xsd:element name="IsNotebookLocked" ma:index="40" nillable="true" ma:displayName="Is Notebook Locked" ma:internalName="IsNotebookLocked">
      <xsd:simpleType>
        <xsd:restriction base="dms:Boolean"/>
      </xsd:simpleType>
    </xsd:element>
    <xsd:element name="MediaServiceAutoKeyPoints" ma:index="4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1AE243-E38A-424D-913D-5FDE0F0084F0}">
  <ds:schemaRefs>
    <ds:schemaRef ds:uri="http://schemas.microsoft.com/office/2006/documentManagement/types"/>
    <ds:schemaRef ds:uri="fb0fee05-12bc-4509-8738-4c69b7b72a8c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ad2680b5-74c6-4cc7-a623-a5e247d85e0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5BC7F62-A49B-4C76-BF51-7D6DC61223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B82D70-CE85-4268-A190-3F06852576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0fee05-12bc-4509-8738-4c69b7b72a8c"/>
    <ds:schemaRef ds:uri="ad2680b5-74c6-4cc7-a623-a5e247d85e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6390</TotalTime>
  <Words>830</Words>
  <Application>Microsoft Office PowerPoint</Application>
  <PresentationFormat>Grand écran</PresentationFormat>
  <Paragraphs>185</Paragraphs>
  <Slides>25</Slides>
  <Notes>24</Notes>
  <HiddenSlides>1</HiddenSlides>
  <MMClips>23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Trebuchet MS Normal</vt:lpstr>
      <vt:lpstr>Wingdings</vt:lpstr>
      <vt:lpstr>GabaritCSDM2019</vt:lpstr>
      <vt:lpstr>Mieux comprendre les cadres d’évaluation des apprentissages </vt:lpstr>
      <vt:lpstr>Présentation PowerPoint</vt:lpstr>
      <vt:lpstr>Présentation PowerPoint</vt:lpstr>
      <vt:lpstr>Où puis-je les trouver?</vt:lpstr>
      <vt:lpstr>Présentation PowerPoint</vt:lpstr>
      <vt:lpstr>Présentation PowerPoint</vt:lpstr>
      <vt:lpstr>Qu’est-ce que c’est?</vt:lpstr>
      <vt:lpstr>Présentation PowerPoint</vt:lpstr>
      <vt:lpstr>Pourquoi est-ce si important?</vt:lpstr>
      <vt:lpstr>Un document prescriptif depuis 2011</vt:lpstr>
      <vt:lpstr>Fait partie d’un ensemble de documents prescriptifs et de références</vt:lpstr>
      <vt:lpstr>Présentation PowerPoint</vt:lpstr>
      <vt:lpstr>Présentation PowerPoint</vt:lpstr>
      <vt:lpstr>Comment les utiliser?</vt:lpstr>
      <vt:lpstr>Structure des cadres d'évaluation</vt:lpstr>
      <vt:lpstr>Présentation PowerPoint</vt:lpstr>
      <vt:lpstr>Présentation PowerPoint</vt:lpstr>
      <vt:lpstr>Présentation PowerPoint</vt:lpstr>
      <vt:lpstr>Est-ce identique pour chacune des disciplines?</vt:lpstr>
      <vt:lpstr>Pareil mais pas pareil</vt:lpstr>
      <vt:lpstr>Si je suis obligé d’utiliser les cadres d’évaluation pour évaluer, quel est mon rôle dans ce processus comme enseignant?</vt:lpstr>
      <vt:lpstr>Rôle de l'enseignant en évaluation</vt:lpstr>
      <vt:lpstr>Quelles sont mes ressources en évaluation?</vt:lpstr>
      <vt:lpstr>Présentation PowerPoint</vt:lpstr>
      <vt:lpstr>Conception:  Helder Manuel Cintrao, CP évaluation Narration:     Helder Manuel Cintrao, CP évaluation        Maude Belleville, CP évaluation en adaptation scolaire Révision:       Maude Belleville, CP évaluation en   adaptation scolaire</vt:lpstr>
    </vt:vector>
  </TitlesOfParts>
  <Manager/>
  <Company>Commission scolaire de Montréal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Gabarit</dc:title>
  <dc:subject/>
  <dc:creator>CSDM</dc:creator>
  <cp:keywords/>
  <dc:description/>
  <cp:lastModifiedBy>Belleville Maude</cp:lastModifiedBy>
  <cp:revision>326</cp:revision>
  <cp:lastPrinted>2017-11-14T14:12:39Z</cp:lastPrinted>
  <dcterms:created xsi:type="dcterms:W3CDTF">2017-10-14T21:10:54Z</dcterms:created>
  <dcterms:modified xsi:type="dcterms:W3CDTF">2021-10-25T15:29:56Z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0x0101004D6CA7F1BCD0E24C81F27C595998482E</vt:lpwstr>
  </property>
</Properties>
</file>