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ink/ink1.xml" ContentType="application/inkml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6" r:id="rId5"/>
    <p:sldId id="258" r:id="rId6"/>
    <p:sldId id="278" r:id="rId7"/>
    <p:sldId id="283" r:id="rId8"/>
    <p:sldId id="286" r:id="rId9"/>
    <p:sldId id="270" r:id="rId10"/>
    <p:sldId id="271" r:id="rId11"/>
    <p:sldId id="272" r:id="rId12"/>
    <p:sldId id="273" r:id="rId13"/>
    <p:sldId id="274" r:id="rId14"/>
    <p:sldId id="259" r:id="rId15"/>
    <p:sldId id="260" r:id="rId16"/>
    <p:sldId id="280" r:id="rId17"/>
    <p:sldId id="261" r:id="rId18"/>
    <p:sldId id="279" r:id="rId19"/>
    <p:sldId id="262" r:id="rId20"/>
    <p:sldId id="281" r:id="rId21"/>
    <p:sldId id="275" r:id="rId22"/>
    <p:sldId id="263" r:id="rId23"/>
    <p:sldId id="264" r:id="rId24"/>
    <p:sldId id="265" r:id="rId25"/>
    <p:sldId id="282" r:id="rId26"/>
    <p:sldId id="291" r:id="rId27"/>
    <p:sldId id="289" r:id="rId28"/>
    <p:sldId id="285" r:id="rId29"/>
    <p:sldId id="288" r:id="rId30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CAD3F-C3CC-4832-82CF-5C99AF893981}" v="4" dt="2020-07-10T14:59:40.991"/>
    <p1510:client id="{1DF3D51A-50CD-4AAD-966C-BF0F73B7AC9D}" v="6" dt="2020-07-10T15:00:44.529"/>
    <p1510:client id="{28EA77E4-AC34-4363-B68A-8B68E3ED30D4}" v="114" dt="2020-07-10T19:39:54.552"/>
    <p1510:client id="{4A6EF425-442F-4843-B6E8-0C9FA7334FD3}" v="78" dt="2020-07-10T14:58:34.943"/>
    <p1510:client id="{4A85C241-2D95-49E4-B963-F1A69870F653}" v="149" dt="2020-07-10T13:08:38.762"/>
    <p1510:client id="{928C99A3-A139-4737-8362-894CD877C116}" v="7" dt="2020-07-10T13:14:09.817"/>
    <p1510:client id="{CFE75CB1-7167-41BB-B8CF-A64E4BE5398E}" v="50" dt="2020-07-10T18:47:49.440"/>
    <p1510:client id="{D111C523-FA1B-430F-8FD0-0D967BE94223}" v="18" dt="2020-07-10T20:13:01.482"/>
    <p1510:client id="{E2D31189-1B71-483C-9339-BB59681F7191}" v="21" dt="2020-07-10T19:42:07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theme" Target="theme/theme1.xml" Id="rId34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viewProps" Target="viewProps.xml" Id="rId33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slide" Target="slides/slide25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presProps" Target="presProps.xml" Id="rId32" /><Relationship Type="http://schemas.microsoft.com/office/2015/10/relationships/revisionInfo" Target="revisionInfo.xml" Id="rId37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notesMaster" Target="notesMasters/notesMaster1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tableStyles" Target="tableStyles.xml" Id="rId35" 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428E7-1EEF-47E2-BC81-A2037170534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29C6B62-17AC-4A2B-AFB3-D4EA0AC1D9B1}">
      <dgm:prSet phldrT="[Texte]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fr-CA" dirty="0">
              <a:latin typeface="Varela Round" panose="020B0604020202020204" charset="-79"/>
              <a:cs typeface="Varela Round" panose="020B0604020202020204" charset="-79"/>
            </a:rPr>
            <a:t>Conseillère pédagogique à l’éducation préscolaire</a:t>
          </a:r>
          <a:br>
            <a:rPr lang="fr-CA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b="1" dirty="0">
              <a:latin typeface="Varela Round" panose="020B0604020202020204" charset="-79"/>
              <a:cs typeface="Varela Round" panose="020B0604020202020204" charset="-79"/>
            </a:rPr>
            <a:t>Paule Choquette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fr-CA" dirty="0">
              <a:latin typeface="Varela Round" panose="020B0604020202020204" charset="-79"/>
              <a:cs typeface="Varela Round" panose="020B0604020202020204" charset="-79"/>
            </a:rPr>
            <a:t>📞 poste 1701</a:t>
          </a:r>
          <a:br>
            <a:rPr lang="fr-CA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dirty="0">
              <a:latin typeface="Varela Round" panose="020B0604020202020204" charset="-79"/>
              <a:cs typeface="Varela Round" panose="020B0604020202020204" charset="-79"/>
            </a:rPr>
            <a:t>✉ choquette.p@csdm.qc.ca</a:t>
          </a:r>
          <a:endParaRPr lang="fr-FR" dirty="0"/>
        </a:p>
      </dgm:t>
    </dgm:pt>
    <dgm:pt modelId="{20AD5CBA-C995-41DC-88B5-28DF7BFBAF2C}" type="parTrans" cxnId="{F3F73F41-E7A9-4696-9298-0398C92303EA}">
      <dgm:prSet/>
      <dgm:spPr/>
      <dgm:t>
        <a:bodyPr/>
        <a:lstStyle/>
        <a:p>
          <a:endParaRPr lang="fr-FR"/>
        </a:p>
      </dgm:t>
    </dgm:pt>
    <dgm:pt modelId="{A2A46530-2904-4DEE-9F1B-73C1ADE9DE9C}" type="sibTrans" cxnId="{F3F73F41-E7A9-4696-9298-0398C92303EA}">
      <dgm:prSet/>
      <dgm:spPr/>
      <dgm:t>
        <a:bodyPr/>
        <a:lstStyle/>
        <a:p>
          <a:endParaRPr lang="fr-FR"/>
        </a:p>
      </dgm:t>
    </dgm:pt>
    <dgm:pt modelId="{2490F578-00D1-406C-8FF6-775D34182023}">
      <dgm:prSet phldrT="[Texte]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fr-CA" b="0" u="none" dirty="0">
              <a:latin typeface="Varela Round" panose="020B0604020202020204" charset="-79"/>
              <a:cs typeface="Varela Round" panose="020B0604020202020204" charset="-79"/>
            </a:rPr>
            <a:t>Conseillère pédagogique à l’éducation préscolaire</a:t>
          </a:r>
          <a:r>
            <a:rPr lang="fr-CA" u="sng" dirty="0">
              <a:latin typeface="Varela Round" panose="020B0604020202020204" charset="-79"/>
              <a:cs typeface="Varela Round" panose="020B0604020202020204" charset="-79"/>
            </a:rPr>
            <a:t/>
          </a:r>
          <a:br>
            <a:rPr lang="fr-CA" u="sng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b="1" dirty="0">
              <a:latin typeface="Varela Round" panose="020B0604020202020204" charset="-79"/>
              <a:cs typeface="Varela Round" panose="020B0604020202020204" charset="-79"/>
            </a:rPr>
            <a:t>Christine Roy</a:t>
          </a:r>
          <a:r>
            <a:rPr lang="fr-CA" dirty="0">
              <a:latin typeface="Varela Round" panose="020B0604020202020204" charset="-79"/>
              <a:cs typeface="Varela Round" panose="020B0604020202020204" charset="-79"/>
            </a:rPr>
            <a:t/>
          </a:r>
          <a:br>
            <a:rPr lang="fr-CA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dirty="0">
              <a:latin typeface="Varela Round" panose="020B0604020202020204" charset="-79"/>
              <a:cs typeface="Varela Round" panose="020B0604020202020204" charset="-79"/>
            </a:rPr>
            <a:t>📞 poste 1522</a:t>
          </a:r>
          <a:br>
            <a:rPr lang="fr-CA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dirty="0">
              <a:latin typeface="Varela Round" panose="020B0604020202020204" charset="-79"/>
              <a:cs typeface="Varela Round" panose="020B0604020202020204" charset="-79"/>
            </a:rPr>
            <a:t>✉  roychri@csdm.qc.ca</a:t>
          </a:r>
          <a:endParaRPr lang="fr-FR" dirty="0"/>
        </a:p>
      </dgm:t>
    </dgm:pt>
    <dgm:pt modelId="{989F7F75-8846-4456-9D5E-7490A8359CAA}" type="parTrans" cxnId="{BE819B13-79AD-4B4D-B8ED-78412384636B}">
      <dgm:prSet/>
      <dgm:spPr/>
      <dgm:t>
        <a:bodyPr/>
        <a:lstStyle/>
        <a:p>
          <a:endParaRPr lang="fr-FR"/>
        </a:p>
      </dgm:t>
    </dgm:pt>
    <dgm:pt modelId="{300F4B8D-57FD-4ECF-96AA-5AEE32112D1A}" type="sibTrans" cxnId="{BE819B13-79AD-4B4D-B8ED-78412384636B}">
      <dgm:prSet/>
      <dgm:spPr/>
      <dgm:t>
        <a:bodyPr/>
        <a:lstStyle/>
        <a:p>
          <a:endParaRPr lang="fr-FR"/>
        </a:p>
      </dgm:t>
    </dgm:pt>
    <dgm:pt modelId="{CFA32625-1B9A-4865-8655-D2B4AA51A25D}" type="pres">
      <dgm:prSet presAssocID="{7B7428E7-1EEF-47E2-BC81-A2037170534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42F3F32-30E0-482B-9D4A-A822D9458758}" type="pres">
      <dgm:prSet presAssocID="{629C6B62-17AC-4A2B-AFB3-D4EA0AC1D9B1}" presName="composite" presStyleCnt="0"/>
      <dgm:spPr/>
    </dgm:pt>
    <dgm:pt modelId="{225E2BBA-1958-4F78-953B-071DBC454EFA}" type="pres">
      <dgm:prSet presAssocID="{629C6B62-17AC-4A2B-AFB3-D4EA0AC1D9B1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6CD8BD3-6B90-4A19-85E7-880E38EB91D5}" type="pres">
      <dgm:prSet presAssocID="{629C6B62-17AC-4A2B-AFB3-D4EA0AC1D9B1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D042EDB-86B7-4E08-95C1-C23DA9D66ACE}" type="pres">
      <dgm:prSet presAssocID="{A2A46530-2904-4DEE-9F1B-73C1ADE9DE9C}" presName="spacing" presStyleCnt="0"/>
      <dgm:spPr/>
    </dgm:pt>
    <dgm:pt modelId="{DC476DED-AA6D-4AED-BCDB-B1C806ED8EE9}" type="pres">
      <dgm:prSet presAssocID="{2490F578-00D1-406C-8FF6-775D34182023}" presName="composite" presStyleCnt="0"/>
      <dgm:spPr/>
    </dgm:pt>
    <dgm:pt modelId="{74E92486-AA2B-4E3A-A7B2-7802D41382DB}" type="pres">
      <dgm:prSet presAssocID="{2490F578-00D1-406C-8FF6-775D34182023}" presName="imgShp" presStyleLbl="fgImgPlace1" presStyleIdx="1" presStyleCnt="2" custLinFactNeighborY="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FFE0D60-1B10-49C3-8CB7-84EE773B738E}" type="pres">
      <dgm:prSet presAssocID="{2490F578-00D1-406C-8FF6-775D34182023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E819B13-79AD-4B4D-B8ED-78412384636B}" srcId="{7B7428E7-1EEF-47E2-BC81-A20371705342}" destId="{2490F578-00D1-406C-8FF6-775D34182023}" srcOrd="1" destOrd="0" parTransId="{989F7F75-8846-4456-9D5E-7490A8359CAA}" sibTransId="{300F4B8D-57FD-4ECF-96AA-5AEE32112D1A}"/>
    <dgm:cxn modelId="{D0E3A3F3-EED8-4388-850C-CF54A99D2E71}" type="presOf" srcId="{629C6B62-17AC-4A2B-AFB3-D4EA0AC1D9B1}" destId="{96CD8BD3-6B90-4A19-85E7-880E38EB91D5}" srcOrd="0" destOrd="0" presId="urn:microsoft.com/office/officeart/2005/8/layout/vList3"/>
    <dgm:cxn modelId="{F3F73F41-E7A9-4696-9298-0398C92303EA}" srcId="{7B7428E7-1EEF-47E2-BC81-A20371705342}" destId="{629C6B62-17AC-4A2B-AFB3-D4EA0AC1D9B1}" srcOrd="0" destOrd="0" parTransId="{20AD5CBA-C995-41DC-88B5-28DF7BFBAF2C}" sibTransId="{A2A46530-2904-4DEE-9F1B-73C1ADE9DE9C}"/>
    <dgm:cxn modelId="{D6A66C38-8647-4DD3-A8A6-D77CCAAFED70}" type="presOf" srcId="{7B7428E7-1EEF-47E2-BC81-A20371705342}" destId="{CFA32625-1B9A-4865-8655-D2B4AA51A25D}" srcOrd="0" destOrd="0" presId="urn:microsoft.com/office/officeart/2005/8/layout/vList3"/>
    <dgm:cxn modelId="{F68CEBAB-8B8C-4905-B54A-1264073E1221}" type="presOf" srcId="{2490F578-00D1-406C-8FF6-775D34182023}" destId="{4FFE0D60-1B10-49C3-8CB7-84EE773B738E}" srcOrd="0" destOrd="0" presId="urn:microsoft.com/office/officeart/2005/8/layout/vList3"/>
    <dgm:cxn modelId="{2410D87D-6691-44BC-9B7D-51AB1D093F43}" type="presParOf" srcId="{CFA32625-1B9A-4865-8655-D2B4AA51A25D}" destId="{842F3F32-30E0-482B-9D4A-A822D9458758}" srcOrd="0" destOrd="0" presId="urn:microsoft.com/office/officeart/2005/8/layout/vList3"/>
    <dgm:cxn modelId="{2363C97D-A517-42FA-82C4-866FDDAB425B}" type="presParOf" srcId="{842F3F32-30E0-482B-9D4A-A822D9458758}" destId="{225E2BBA-1958-4F78-953B-071DBC454EFA}" srcOrd="0" destOrd="0" presId="urn:microsoft.com/office/officeart/2005/8/layout/vList3"/>
    <dgm:cxn modelId="{233C9BFE-1E77-4153-96A3-7B49D8518F65}" type="presParOf" srcId="{842F3F32-30E0-482B-9D4A-A822D9458758}" destId="{96CD8BD3-6B90-4A19-85E7-880E38EB91D5}" srcOrd="1" destOrd="0" presId="urn:microsoft.com/office/officeart/2005/8/layout/vList3"/>
    <dgm:cxn modelId="{99C7F24E-B238-4EA7-AB13-A9A030860937}" type="presParOf" srcId="{CFA32625-1B9A-4865-8655-D2B4AA51A25D}" destId="{1D042EDB-86B7-4E08-95C1-C23DA9D66ACE}" srcOrd="1" destOrd="0" presId="urn:microsoft.com/office/officeart/2005/8/layout/vList3"/>
    <dgm:cxn modelId="{08464DD1-6C48-4CBF-9AAB-2A8F2375D091}" type="presParOf" srcId="{CFA32625-1B9A-4865-8655-D2B4AA51A25D}" destId="{DC476DED-AA6D-4AED-BCDB-B1C806ED8EE9}" srcOrd="2" destOrd="0" presId="urn:microsoft.com/office/officeart/2005/8/layout/vList3"/>
    <dgm:cxn modelId="{A73959D1-30E6-4C07-BFB8-AE99CC6900F2}" type="presParOf" srcId="{DC476DED-AA6D-4AED-BCDB-B1C806ED8EE9}" destId="{74E92486-AA2B-4E3A-A7B2-7802D41382DB}" srcOrd="0" destOrd="0" presId="urn:microsoft.com/office/officeart/2005/8/layout/vList3"/>
    <dgm:cxn modelId="{F9DB0B71-9D07-4517-9952-321276BF363B}" type="presParOf" srcId="{DC476DED-AA6D-4AED-BCDB-B1C806ED8EE9}" destId="{4FFE0D60-1B10-49C3-8CB7-84EE773B738E}" srcOrd="1" destOrd="0" presId="urn:microsoft.com/office/officeart/2005/8/layout/vList3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D8BD3-6B90-4A19-85E7-880E38EB91D5}">
      <dsp:nvSpPr>
        <dsp:cNvPr id="0" name=""/>
        <dsp:cNvSpPr/>
      </dsp:nvSpPr>
      <dsp:spPr>
        <a:xfrm rot="10800000">
          <a:off x="2139633" y="2526"/>
          <a:ext cx="5698353" cy="281733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367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  <a:t>Conseillère pédagogique à l’éducation préscolaire</a:t>
          </a:r>
          <a:b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sz="2100" b="1" kern="1200" dirty="0">
              <a:latin typeface="Varela Round" panose="020B0604020202020204" charset="-79"/>
              <a:cs typeface="Varela Round" panose="020B0604020202020204" charset="-79"/>
            </a:rPr>
            <a:t>Paule Choquette </a:t>
          </a:r>
        </a:p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  <a:t>📞 poste 1701</a:t>
          </a:r>
          <a:b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  <a:t>✉ choquette.p@csdm.qc.ca</a:t>
          </a:r>
          <a:endParaRPr lang="fr-FR" sz="2100" kern="1200" dirty="0"/>
        </a:p>
      </dsp:txBody>
      <dsp:txXfrm rot="10800000">
        <a:off x="2843967" y="2526"/>
        <a:ext cx="4994019" cy="2817335"/>
      </dsp:txXfrm>
    </dsp:sp>
    <dsp:sp modelId="{225E2BBA-1958-4F78-953B-071DBC454EFA}">
      <dsp:nvSpPr>
        <dsp:cNvPr id="0" name=""/>
        <dsp:cNvSpPr/>
      </dsp:nvSpPr>
      <dsp:spPr>
        <a:xfrm>
          <a:off x="730965" y="2526"/>
          <a:ext cx="2817335" cy="281733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E0D60-1B10-49C3-8CB7-84EE773B738E}">
      <dsp:nvSpPr>
        <dsp:cNvPr id="0" name=""/>
        <dsp:cNvSpPr/>
      </dsp:nvSpPr>
      <dsp:spPr>
        <a:xfrm rot="10800000">
          <a:off x="2139633" y="3660857"/>
          <a:ext cx="5698353" cy="281733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367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2100" b="0" u="none" kern="1200" dirty="0">
              <a:latin typeface="Varela Round" panose="020B0604020202020204" charset="-79"/>
              <a:cs typeface="Varela Round" panose="020B0604020202020204" charset="-79"/>
            </a:rPr>
            <a:t>Conseillère pédagogique à l’éducation préscolaire</a:t>
          </a:r>
          <a:r>
            <a:rPr lang="fr-CA" sz="2100" u="sng" kern="1200" dirty="0">
              <a:latin typeface="Varela Round" panose="020B0604020202020204" charset="-79"/>
              <a:cs typeface="Varela Round" panose="020B0604020202020204" charset="-79"/>
            </a:rPr>
            <a:t/>
          </a:r>
          <a:br>
            <a:rPr lang="fr-CA" sz="2100" u="sng" kern="1200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sz="2100" b="1" kern="1200" dirty="0">
              <a:latin typeface="Varela Round" panose="020B0604020202020204" charset="-79"/>
              <a:cs typeface="Varela Round" panose="020B0604020202020204" charset="-79"/>
            </a:rPr>
            <a:t>Christine Roy</a:t>
          </a:r>
          <a: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  <a:t/>
          </a:r>
          <a:b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  <a:t>📞 poste 1522</a:t>
          </a:r>
          <a:b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</a:br>
          <a:r>
            <a:rPr lang="fr-CA" sz="2100" kern="1200" dirty="0">
              <a:latin typeface="Varela Round" panose="020B0604020202020204" charset="-79"/>
              <a:cs typeface="Varela Round" panose="020B0604020202020204" charset="-79"/>
            </a:rPr>
            <a:t>✉  roychri@csdm.qc.ca</a:t>
          </a:r>
          <a:endParaRPr lang="fr-FR" sz="2100" kern="1200" dirty="0"/>
        </a:p>
      </dsp:txBody>
      <dsp:txXfrm rot="10800000">
        <a:off x="2843967" y="3660857"/>
        <a:ext cx="4994019" cy="2817335"/>
      </dsp:txXfrm>
    </dsp:sp>
    <dsp:sp modelId="{74E92486-AA2B-4E3A-A7B2-7802D41382DB}">
      <dsp:nvSpPr>
        <dsp:cNvPr id="0" name=""/>
        <dsp:cNvSpPr/>
      </dsp:nvSpPr>
      <dsp:spPr>
        <a:xfrm>
          <a:off x="730965" y="3660857"/>
          <a:ext cx="2817335" cy="281733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07-10T17:03:42.593"/>
    </inkml:context>
    <inkml:brush xml:id="br0">
      <inkml:brushProperty name="width" value="0.35" units="cm"/>
      <inkml:brushProperty name="height" value="0.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78 0,'30'0'437,"-1"0"-421,1 0-16,-1 0 31,1 0-31,-1-30 16,1 30 0,0 0-1,-1 0-15,1 0 16,-1 0-16,1 0 31,-1 0 0,1 0-31,-1 0 16,1 0 0,-1 0-1,1 0 16,-1 0-31,1 0 0,-1 0 16,1 0-16,0 0 16,-1 0-1,1 0-15,29 0 16,-30 0-16,1 0 16,-1 0-16,30 0 15,-29 0 1,-1 0-16,1 0 15,-1 0-15,1 0 32,0 0-32,-1 0 15,30 0-15,-29 0 16,29 0-16,-30 0 16,1 0-16,29 0 15,-30 0-15,31 0 16,-1 0-16,0 0 15,0 0-15,0 0 16,0 0-16,-30 0 16,1 0-16,29 0 15,0 30-15,-29-30 16,29 0-16,-30 0 16,1 29-16,-1-29 15,1 0 1,29 0-16,0 0 15,0 0-15,0 0 16,0 0-16,-29 0 0,58 30 16,-58-30-1,29 0-15,0 0 16,-29 0-16,29 0 16,0 0-16,0 0 0,-30 0 15,1 0-15,-1 0 16,1 0-16,-1 0 15,1 0 1,29 0-16,-29 0 16,-1 0-16,30 0 0,-29 0 15,29 0-15,0 0 16,-30 0-16,30 0 16,-29 0 30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BD9B1-B014-49E6-9B4B-2A3D55BB9FFA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ACF07-1369-43D3-9608-FA578B2BC1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5481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83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01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597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43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5099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38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159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692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499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693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441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7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B74C1CF-4219-483B-BC89-A4F993879E54}" type="datetimeFigureOut">
              <a:rPr lang="fr-CA" smtClean="0"/>
              <a:t>2020-07-14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31F5484-0740-4365-9802-ACD3F0796917}" type="slidenum">
              <a:rPr lang="fr-CA" smtClean="0"/>
              <a:t>‹N°›</a:t>
            </a:fld>
            <a:endParaRPr lang="fr-C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17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20.gif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cybersavoir.csdm.qc.ca/edupresco/competences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cybersavoir.csdm.qc.ca/edupresco/documents-du-mees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2.JPG"/><Relationship Id="rId5" Type="http://schemas.openxmlformats.org/officeDocument/2006/relationships/image" Target="../media/image2.png"/><Relationship Id="rId4" Type="http://schemas.openxmlformats.org/officeDocument/2006/relationships/hyperlink" Target="http://cybersavoir.csdm.qc.ca/edupresco/communiquer-dev-enf-aux-parent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5.png"/><Relationship Id="rId3" Type="http://schemas.openxmlformats.org/officeDocument/2006/relationships/tags" Target="../tags/tag12.xml"/><Relationship Id="rId7" Type="http://schemas.microsoft.com/office/2007/relationships/media" Target="../media/media9.m4a"/><Relationship Id="rId12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3.png"/><Relationship Id="rId5" Type="http://schemas.openxmlformats.org/officeDocument/2006/relationships/tags" Target="../tags/tag14.xml"/><Relationship Id="rId1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3123" y="5220929"/>
            <a:ext cx="7973961" cy="1071716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800" dirty="0"/>
              <a:t>L’évaluation à l’éducation préscolaire</a:t>
            </a:r>
            <a:endParaRPr lang="fr-CA" sz="4800" cap="non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66296" y="5220929"/>
            <a:ext cx="2474451" cy="1150374"/>
          </a:xfrm>
        </p:spPr>
        <p:txBody>
          <a:bodyPr>
            <a:noAutofit/>
          </a:bodyPr>
          <a:lstStyle/>
          <a:p>
            <a:r>
              <a:rPr lang="fr-CA" sz="1200" dirty="0"/>
              <a:t>par Paule Choquette </a:t>
            </a:r>
          </a:p>
          <a:p>
            <a:r>
              <a:rPr lang="fr-CA" sz="1200" dirty="0"/>
              <a:t>et Christine Roy, conseillères pédagogiques, </a:t>
            </a:r>
          </a:p>
          <a:p>
            <a:r>
              <a:rPr lang="fr-CA" sz="1200" dirty="0"/>
              <a:t>CSSDM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7"/>
    </mc:Choice>
    <mc:Fallback xmlns="">
      <p:transition spd="slow" advTm="10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519672" cy="1499616"/>
          </a:xfrm>
        </p:spPr>
        <p:txBody>
          <a:bodyPr>
            <a:normAutofit/>
          </a:bodyPr>
          <a:lstStyle/>
          <a:p>
            <a:r>
              <a:rPr lang="fr-CA" b="1" dirty="0"/>
              <a:t>Aspect méthodologique</a:t>
            </a:r>
            <a:endParaRPr lang="fr-CA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1" y="3113669"/>
            <a:ext cx="3366791" cy="334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14960" y="1730937"/>
            <a:ext cx="7788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Mener à terme des projets </a:t>
            </a:r>
          </a:p>
          <a:p>
            <a:r>
              <a:rPr lang="fr-CA" sz="3200" b="1" dirty="0"/>
              <a:t>et des activités </a:t>
            </a:r>
            <a:r>
              <a:rPr lang="fr-CA" sz="2400" b="1" dirty="0"/>
              <a:t>(5 ans seulement)</a:t>
            </a:r>
            <a:endParaRPr lang="fr-CA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7851913" y="796415"/>
            <a:ext cx="2817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/>
              <a:t>Domaine de </a:t>
            </a:r>
          </a:p>
          <a:p>
            <a:r>
              <a:rPr lang="fr-CA" sz="3200" b="1" dirty="0"/>
              <a:t>développement</a:t>
            </a:r>
            <a:endParaRPr lang="fr-CA" sz="32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8803496" y="877824"/>
            <a:ext cx="9144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5400000">
            <a:off x="8704104" y="877824"/>
            <a:ext cx="9144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6211957" y="3113669"/>
            <a:ext cx="374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Engagement dans l’activité ou le projet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05789" y="3716593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Utilisation de ses ressources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11957" y="4232857"/>
            <a:ext cx="139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Persévérance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05789" y="4723037"/>
            <a:ext cx="329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Description des stratégies utilisées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789" y="5250619"/>
            <a:ext cx="35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Appréciation des ses apprentissages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07245" y="5852930"/>
            <a:ext cx="279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Expression de sa satisfaction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73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5"/>
    </mc:Choice>
    <mc:Fallback xmlns="">
      <p:transition spd="slow" advTm="33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8" y="308113"/>
            <a:ext cx="9720072" cy="1776719"/>
          </a:xfrm>
        </p:spPr>
        <p:txBody>
          <a:bodyPr/>
          <a:lstStyle/>
          <a:p>
            <a:r>
              <a:rPr lang="fr-CA" b="1" dirty="0"/>
              <a:t>Deux programmes ministériels différents de tous les autres…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8" y="2709549"/>
            <a:ext cx="3182998" cy="246570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26" y="2709549"/>
            <a:ext cx="3225206" cy="25137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72817" y="5496339"/>
            <a:ext cx="9750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/>
              <a:t>deux programmes de </a:t>
            </a:r>
            <a:r>
              <a:rPr lang="fr-CA" sz="4000" b="1" dirty="0"/>
              <a:t>développement global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35088" y="2277845"/>
            <a:ext cx="3182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Maternelle 4 ans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331226" y="2340217"/>
            <a:ext cx="3225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Maternelle 5 ans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4"/>
    </mc:Choice>
    <mc:Fallback xmlns="">
      <p:transition spd="slow" advTm="3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Mais qu’est-ce que le développement global?</a:t>
            </a:r>
          </a:p>
        </p:txBody>
      </p:sp>
      <p:pic>
        <p:nvPicPr>
          <p:cNvPr id="3" name="Image 2" descr="cassetete-recitpresco-clr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64" y="1858329"/>
            <a:ext cx="3826696" cy="34773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24128" y="2401901"/>
            <a:ext cx="3488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FF0000"/>
                </a:solidFill>
              </a:rPr>
              <a:t>simultané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50868" y="3691667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>
                <a:solidFill>
                  <a:srgbClr val="FFC000"/>
                </a:solidFill>
              </a:rPr>
              <a:t>intégré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171513" y="5043292"/>
            <a:ext cx="1490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>
                <a:solidFill>
                  <a:srgbClr val="FF0000"/>
                </a:solidFill>
              </a:rPr>
              <a:t>graduel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02827" y="2986676"/>
            <a:ext cx="391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>
                <a:solidFill>
                  <a:srgbClr val="FFC000"/>
                </a:solidFill>
              </a:rPr>
              <a:t>continu dans le temps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0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9"/>
    </mc:Choice>
    <mc:Fallback xmlns="">
      <p:transition spd="slow" advTm="4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4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18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0">
            <a:extLst>
              <a:ext uri="{FF2B5EF4-FFF2-40B4-BE49-F238E27FC236}">
                <a16:creationId xmlns:a16="http://schemas.microsoft.com/office/drawing/2014/main" id="{9ABC736F-FD1E-4980-876D-E5C387739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8D98EE46-797C-45B8-8337-491B94E05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501" y="640080"/>
            <a:ext cx="4019429" cy="33393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b="1" spc="200" dirty="0">
                <a:solidFill>
                  <a:srgbClr val="FFFFFF"/>
                </a:solidFill>
              </a:rPr>
              <a:t>les </a:t>
            </a:r>
            <a:r>
              <a:rPr lang="en-US" sz="4400" b="1" spc="200" dirty="0" err="1">
                <a:solidFill>
                  <a:srgbClr val="FFFFFF"/>
                </a:solidFill>
              </a:rPr>
              <a:t>particularités</a:t>
            </a:r>
            <a:r>
              <a:rPr lang="en-US" sz="4400" b="1" spc="200" dirty="0">
                <a:solidFill>
                  <a:srgbClr val="FFFFFF"/>
                </a:solidFill>
              </a:rPr>
              <a:t> quant à </a:t>
            </a:r>
            <a:r>
              <a:rPr lang="en-US" sz="4400" b="1" spc="200" dirty="0" err="1">
                <a:solidFill>
                  <a:srgbClr val="FFFFFF"/>
                </a:solidFill>
              </a:rPr>
              <a:t>l’évaluation</a:t>
            </a:r>
            <a:r>
              <a:rPr lang="en-US" sz="4400" b="1" spc="200" dirty="0">
                <a:solidFill>
                  <a:srgbClr val="FFFFFF"/>
                </a:solidFill>
              </a:rPr>
              <a:t>:</a:t>
            </a:r>
          </a:p>
        </p:txBody>
      </p:sp>
      <p:cxnSp>
        <p:nvCxnSpPr>
          <p:cNvPr id="34" name="Straight Connector 24">
            <a:extLst>
              <a:ext uri="{FF2B5EF4-FFF2-40B4-BE49-F238E27FC236}">
                <a16:creationId xmlns:a16="http://schemas.microsoft.com/office/drawing/2014/main" id="{4E4CA735-62CB-4665-AA7D-4A259E3F7C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9130" y="4156010"/>
            <a:ext cx="356616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26">
            <a:extLst>
              <a:ext uri="{FF2B5EF4-FFF2-40B4-BE49-F238E27FC236}">
                <a16:creationId xmlns:a16="http://schemas.microsoft.com/office/drawing/2014/main" id="{3915B512-930A-40F0-82A6-4895B71A95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396" y="0"/>
            <a:ext cx="6909991" cy="6858000"/>
          </a:xfrm>
          <a:prstGeom prst="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6350" ty="-10160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A6E8768-613E-4C37-86F0-C0E0BA163240}"/>
              </a:ext>
            </a:extLst>
          </p:cNvPr>
          <p:cNvSpPr txBox="1"/>
          <p:nvPr/>
        </p:nvSpPr>
        <p:spPr>
          <a:xfrm>
            <a:off x="855992" y="4358938"/>
            <a:ext cx="374961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400" b="1" cap="all" dirty="0">
                <a:solidFill>
                  <a:schemeClr val="bg1"/>
                </a:solidFill>
                <a:latin typeface="Tw Cen MT Condensed"/>
              </a:rPr>
              <a:t>Quatre aspects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4"/>
    </mc:Choice>
    <mc:Fallback xmlns="">
      <p:transition spd="slow" advTm="1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5600" b="1" dirty="0"/>
              <a:t>premier aspect : </a:t>
            </a:r>
            <a:r>
              <a:rPr lang="fr-CA" b="1" dirty="0"/>
              <a:t/>
            </a:r>
            <a:br>
              <a:rPr lang="fr-CA" b="1" dirty="0"/>
            </a:br>
            <a:r>
              <a:rPr lang="fr-CA" dirty="0"/>
              <a:t>À l’éducation préscolaire, Nous parlons de…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192696" y="2325756"/>
            <a:ext cx="9551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fr-CA" sz="4000" dirty="0"/>
          </a:p>
          <a:p>
            <a:endParaRPr lang="fr-CA" sz="3200" dirty="0"/>
          </a:p>
          <a:p>
            <a:endParaRPr lang="fr-CA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1302027" y="2902227"/>
            <a:ext cx="5834269" cy="897352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3200" b="1" dirty="0"/>
              <a:t>   Domaines de développement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5261114" y="4577660"/>
            <a:ext cx="5483086" cy="893304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3200" b="1" dirty="0"/>
              <a:t>   Domaines d’apprentissage</a:t>
            </a:r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5705061" y="4611757"/>
            <a:ext cx="4760843" cy="8050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705061" y="4611757"/>
            <a:ext cx="4621696" cy="8050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6"/>
    </mc:Choice>
    <mc:Fallback xmlns="">
      <p:transition spd="slow" advTm="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deuxième aspect : </a:t>
            </a:r>
            <a:br>
              <a:rPr lang="fr-CA" b="1" dirty="0"/>
            </a:br>
            <a:r>
              <a:rPr lang="fr-CA" sz="4800" dirty="0"/>
              <a:t>À l’éducation préscolaire, </a:t>
            </a:r>
            <a:r>
              <a:rPr lang="fr-CA" sz="4500" dirty="0"/>
              <a:t>nous parlons de…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90335" y="3267182"/>
            <a:ext cx="5520902" cy="34162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sz="3600" b="1" dirty="0"/>
              <a:t>contextes d’apprentissage</a:t>
            </a:r>
            <a:r>
              <a:rPr lang="fr-CA" sz="3600" dirty="0"/>
              <a:t>:</a:t>
            </a:r>
            <a:r>
              <a:rPr lang="fr-CA" sz="32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200" b="1" dirty="0"/>
              <a:t>jeu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200" b="1" dirty="0"/>
              <a:t>activité spontanée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200" dirty="0"/>
              <a:t>situations de la vie quotidienne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200" dirty="0"/>
              <a:t>activités artistiques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200" dirty="0"/>
              <a:t>littérature jeunesse,  etc.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3007383" y="2160672"/>
            <a:ext cx="528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/>
              <a:t>soutien au développement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650785" y="2772092"/>
            <a:ext cx="1" cy="4950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5"/>
    </mc:Choice>
    <mc:Fallback xmlns="">
      <p:transition spd="slow" advTm="37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troisième aspect:</a:t>
            </a:r>
            <a:br>
              <a:rPr lang="fr-CA" b="1" dirty="0"/>
            </a:br>
            <a:r>
              <a:rPr lang="fr-CA" dirty="0"/>
              <a:t>À l’éducation préscolaire, 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50493" y="2353604"/>
            <a:ext cx="5267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Progression des apprentissages </a:t>
            </a:r>
          </a:p>
          <a:p>
            <a:endParaRPr lang="fr-CA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2664084" y="3862598"/>
            <a:ext cx="250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Observations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404652" y="3856611"/>
            <a:ext cx="2405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/>
              <a:t>Interventions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26565" y="4562062"/>
            <a:ext cx="4810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/>
              <a:t>Besoins développementaux des enfants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4790661" y="2406168"/>
            <a:ext cx="2286000" cy="8936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4999383" y="23432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151783" y="2495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304183" y="26480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4790661" y="2343248"/>
            <a:ext cx="2375452" cy="9565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343400" y="4441386"/>
            <a:ext cx="894522" cy="518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7166113" y="4441387"/>
            <a:ext cx="795130" cy="5182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5496339" y="4148998"/>
            <a:ext cx="14411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367280" y="3677920"/>
            <a:ext cx="7701059" cy="258373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4"/>
    </mc:Choice>
    <mc:Fallback xmlns="">
      <p:transition spd="slow" advTm="3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quatrième aspect:</a:t>
            </a:r>
            <a:br>
              <a:rPr lang="fr-CA" b="1" dirty="0"/>
            </a:br>
            <a:r>
              <a:rPr lang="fr-CA" dirty="0"/>
              <a:t>À l’éducation préscolaire, 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8754" y="2479695"/>
            <a:ext cx="11165840" cy="292608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CA" sz="3200" dirty="0"/>
              <a:t>Nous témoignons de l’état du développement des compétences</a:t>
            </a:r>
          </a:p>
          <a:p>
            <a:pPr marL="0" indent="0" algn="ctr">
              <a:buNone/>
            </a:pPr>
            <a:r>
              <a:rPr lang="fr-CA" sz="3200" dirty="0"/>
              <a:t>ou	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200" dirty="0"/>
              <a:t>Nous dressons un bilan du niveau de développement atteint par l’élève pour chacune des compétences (maternelle 5 ans)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200" dirty="0"/>
              <a:t>Maternelle 4 ans temps plein = cas particulier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0"/>
    </mc:Choice>
    <mc:Fallback xmlns="">
      <p:transition spd="slow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4554" y="655696"/>
            <a:ext cx="9720072" cy="1154132"/>
          </a:xfrm>
        </p:spPr>
        <p:txBody>
          <a:bodyPr>
            <a:noAutofit/>
          </a:bodyPr>
          <a:lstStyle/>
          <a:p>
            <a:r>
              <a:rPr lang="fr-CA" sz="4800" b="1" dirty="0"/>
              <a:t>Repères de </a:t>
            </a:r>
            <a:br>
              <a:rPr lang="fr-CA" sz="4800" b="1" dirty="0"/>
            </a:br>
            <a:r>
              <a:rPr lang="fr-CA" sz="4800" b="1" dirty="0"/>
              <a:t>développement/</a:t>
            </a:r>
            <a:br>
              <a:rPr lang="fr-CA" sz="4800" b="1" dirty="0"/>
            </a:br>
            <a:r>
              <a:rPr lang="fr-CA" sz="4800" b="1" dirty="0"/>
              <a:t>ressources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77171" y="470642"/>
            <a:ext cx="2832849" cy="21788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411" y="274159"/>
            <a:ext cx="2465022" cy="27848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171" y="2931027"/>
            <a:ext cx="6052262" cy="36095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0" y="2671394"/>
            <a:ext cx="4336023" cy="330139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832" y="6360416"/>
            <a:ext cx="721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hlinkClick r:id="rId8"/>
              </a:rPr>
              <a:t>http://cybersavoir.csdm.qc.ca/edupresco/competences/</a:t>
            </a:r>
            <a:endParaRPr lang="fr-CA" sz="24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4"/>
    </mc:Choice>
    <mc:Fallback xmlns="">
      <p:transition spd="slow" advTm="25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5600" b="1" dirty="0"/>
              <a:t/>
            </a:r>
            <a:br>
              <a:rPr lang="fr-CA" sz="5600" b="1" dirty="0"/>
            </a:br>
            <a:r>
              <a:rPr lang="fr-CA" sz="5600" b="1" dirty="0"/>
              <a:t>Cadre d’évaluation (MEES)</a:t>
            </a:r>
            <a:r>
              <a:rPr lang="fr-CA" dirty="0"/>
              <a:t/>
            </a:r>
            <a:br>
              <a:rPr lang="fr-CA" dirty="0"/>
            </a:b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09" y="1908313"/>
            <a:ext cx="7186063" cy="41841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54" y="1853082"/>
            <a:ext cx="3414655" cy="429460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/>
              <p14:cNvContentPartPr/>
              <p14:nvPr/>
            </p14:nvContentPartPr>
            <p14:xfrm>
              <a:off x="5188605" y="5362769"/>
              <a:ext cx="1287000" cy="55440"/>
            </p14:xfrm>
          </p:contentPart>
        </mc:Choice>
        <mc:Fallback xmlns="">
          <p:pic>
            <p:nvPicPr>
              <p:cNvPr id="5" name="Encre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25605" y="5236769"/>
                <a:ext cx="1413000" cy="30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27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6"/>
    </mc:Choice>
    <mc:Fallback xmlns="">
      <p:transition spd="slow" advTm="1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Intention du document 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03244" y="2084831"/>
            <a:ext cx="9988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Développer une compréhension commune du cadre et de la démarche d’évaluation à l’éducation préscolaire (maternelle 4 ans et maternelle 5 ans) </a:t>
            </a:r>
          </a:p>
        </p:txBody>
      </p:sp>
      <p:pic>
        <p:nvPicPr>
          <p:cNvPr id="1026" name="Picture 2" descr="Enfants, Rire, Heureux, Sourire, Enfant, Person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976" y="4176381"/>
            <a:ext cx="2654358" cy="19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2B9A9C1-5F6C-4B4A-BEE3-5597CEB1447D}"/>
              </a:ext>
            </a:extLst>
          </p:cNvPr>
          <p:cNvSpPr txBox="1"/>
          <p:nvPr/>
        </p:nvSpPr>
        <p:spPr>
          <a:xfrm flipH="1">
            <a:off x="6036341" y="6177161"/>
            <a:ext cx="303196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dirty="0" err="1"/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12792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5"/>
    </mc:Choice>
    <mc:Fallback xmlns="">
      <p:transition spd="slow" advTm="2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b="1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Proposition d’une DÉMARCHE</a:t>
            </a:r>
            <a:br>
              <a:rPr lang="en-US" sz="4400" b="1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4400" b="1" kern="1200" cap="all" spc="200" baseline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84" y="817274"/>
            <a:ext cx="6896936" cy="52244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65"/>
    </mc:Choice>
    <mc:Fallback xmlns="">
      <p:transition spd="slow" advTm="8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BARÈMES POUR L’ÉDUCATION PRÉSCOLAIRE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21" y="1424476"/>
            <a:ext cx="6996635" cy="528469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0"/>
    </mc:Choice>
    <mc:Fallback xmlns="">
      <p:transition spd="slow" advTm="3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Un cas particulier: l’évaluation à</a:t>
            </a:r>
            <a:br>
              <a:rPr lang="fr-CA" b="1" dirty="0"/>
            </a:br>
            <a:r>
              <a:rPr lang="fr-CA" b="1" dirty="0"/>
              <a:t>la maternelle 4 ans à temps plein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4703" y="4939747"/>
            <a:ext cx="4939748" cy="15206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dirty="0"/>
              <a:t>Les dispositions du Régime pédagogique relatives à l’évaluation des apprentissages, notamment celles qui concernent le bulletin unique, ne s’appliquent pas à la maternelle 4ans à temps plein. (p. 3)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8" y="1915867"/>
            <a:ext cx="2425149" cy="2835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14" y="2072811"/>
            <a:ext cx="2317393" cy="287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45775" y="4951770"/>
            <a:ext cx="5343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/>
              <a:t>Chaque école est donc invitée à créer son outil tout en respectant les orientations du MEES. (p.14)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04452" y="6047744"/>
            <a:ext cx="602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6"/>
              </a:rPr>
              <a:t>http://cybersavoir.csdm.qc.ca/edupresco/documents-du-mees/</a:t>
            </a:r>
            <a:endParaRPr lang="fr-CA" dirty="0"/>
          </a:p>
          <a:p>
            <a:endParaRPr lang="fr-CA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65"/>
    </mc:Choice>
    <mc:Fallback xmlns="">
      <p:transition spd="slow" advTm="4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19882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sz="3200" dirty="0"/>
              <a:t/>
            </a:r>
            <a:br>
              <a:rPr lang="fr-CA" sz="3200" dirty="0"/>
            </a:br>
            <a:r>
              <a:rPr lang="fr-CA" sz="3600" dirty="0"/>
              <a:t>Exemple d’Outil de communication de la maternelle 4 ans temps plein</a:t>
            </a:r>
            <a:br>
              <a:rPr lang="fr-CA" sz="3600" dirty="0"/>
            </a:br>
            <a:endParaRPr lang="fr-CA" sz="24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F8B664-6837-496E-9718-8C6CFEAC3320}"/>
              </a:ext>
            </a:extLst>
          </p:cNvPr>
          <p:cNvSpPr txBox="1"/>
          <p:nvPr/>
        </p:nvSpPr>
        <p:spPr>
          <a:xfrm>
            <a:off x="1107411" y="5966607"/>
            <a:ext cx="95911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dirty="0">
                <a:ea typeface="+mn-lt"/>
                <a:cs typeface="+mn-lt"/>
                <a:hlinkClick r:id="rId4"/>
              </a:rPr>
              <a:t>http://cybersavoir.csdm.qc.ca/edupresco/communiquer-dev-enf-aux-parents/</a:t>
            </a:r>
            <a:endParaRPr lang="fr-FR">
              <a:ea typeface="+mn-lt"/>
              <a:cs typeface="+mn-lt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1" name="AutoShape 2" descr="data:image/jpg;base64,%20/9j/4AAQSkZJRgABAQEAYABgAAD/2wBDAAUDBAQEAwUEBAQFBQUGBwwIBwcHBw8LCwkMEQ8SEhEPERETFhwXExQaFRERGCEYGh0dHx8fExciJCIeJBweHx7/2wBDAQUFBQcGBw4ICA4eFBEUHh4eHh4eHh4eHh4eHh4eHh4eHh4eHh4eHh4eHh4eHh4eHh4eHh4eHh4eHh4eHh4eHh7/wAARCAE8Ad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e/ZxX7X4PjhViCtzJk+3Br2HVYZZrJYIV+YyIck9AGBz+leEfs4XTL4Wm2tho7tsH6qK9vbV0WBMLvlI5A6CvgMDjMHhcTilUfK73bfbpY+tzKE3iLx11G6bbX0P2kXMrsXBCnPfJ5H6VU26vHEqAOeAoO7nhgcn6jNa8N9DLAZC6ptHzA9qpvrVjEjyzzLCinhpDgGvoYYvDzUOWove213PP553bcSHT47+G8iWUM0ZVg3PC8nH9Kgm/tZbOQRrK1xvYk9u+3Ht0qJ/HXhONir65Z7s4IEnSgePPCOM/29Zgf79dHKnpcOap8XITQ3OrNLcYWZ9jOrDGAOmMfmaLf+1zNvdJN8qKpGODhmBJ9PlxT7Txp4WuCqw61ZksQBiQDJNdHDLCzbVdWbGcA0vZrrIJVZQ1cLXMfRW1NbmGG4UrCsajBHX5Rzn1zmkskvrjVWa780KkZOAMKGDnA9+CK3yyrjcwAzgZqTjFWoLa+xk6+75dzj4bvXLiVctLBGJGXJj5O6M4z9GpyavrEMVpGkMlxIYP3u5MZfYxz+YA/Guv4INOVQPTNWoeZHtV/Kcql9qi332mNjcQmGEMuwjLF2Bx6YBH5VNo+qaxdy2qywRxeZIRJxnYAuSPzGK6bCgZwAKcqr1CgfQd6ah5kurG2xzeo6rq0F5crDboYo2cLlTkhYw/65Iph13UTP5a26bnkK7SD+6HmKoLfUNn8K6ddpyRg0oRcn5VyevFHL5i9pHsYE+r3y6ZbXENqvnSGQSK2cDYGP67f1qvJ4ju4Y08y1HmeaoYKDyrbDkfTf8ApXT7Ux90UGKNuWjQkdMijl8wVSPVHMJrmpPJbBreKNZJELE54Ri4x9coPzpF8UzrpxunsdhyCqHqRjJH1FdT5UTDmNCOMcUgt7csV8iPk5PyjrT5X3D2kP5TN0zWkurz7PIgjO1icnoQ+0D8etV9ct44ZwYyAZASV9PetwQQhywijBPJO3k1z+uRyR3LSs24OflPp7V8rxlC+Wu8OZprX+Xz/Q6MHJe100M6dsDbVzTNN+0xedJJtXPygDrVJUkkcBUJyccV1FvEsMSxqu0DsPWvjOEcjp4+vKpiI3hFeerZ2Yuu6cUo7hFbxQ58pFXPUgdag1LULTT7cz3EhxuVQqjLMzHAAHqadqF/bWFvJNcyBEjXe3rjOOn1IrjyLnxLrSOsM1vZtEJI5v4SVbHPcNjBHpj3r9cpUoU48lNWXkeO5OTuzpP9A1nEkMjHagO4Dsc8fXg1mX1hPbqXK/u89a6ALDZWjYUBFGSQPvHufqaxdQ1N7lPLjUop+9nnNfD8W4LKVCVSs+Wq1dW3fTU7sHUqt2jsZgHFGxWGD0pT096cg561+ULRnrnG+K/DFs18Nat4UWZBukIUZYAc/pWbdeCtKsZJdUXSY0lnm3xTIoxhlAAH68V6Wtt9oguY8AqbaXJPb5etcSdfNxoWi291bSKVmkbI6MqNtz+or9g4PqTllzcn1a/I8fGW9ojK8MeENQ0sJfxWQimeZfMSKEAsCTkA+mMV2emSalpOjW1xIkssn2phNuTJVNzdAPw/Ouh0zXbNgvmI3lNKscRA6gqpBP4tip11rTrhEEQkLORsXyzuYEZzj0wOtfYaHCVfDWq65fXVut/aLHFMdrAIQV/dKxJP+8StZQ8Vak0e6K1ilDkYYAhY/mcYPqcIPzrpbHW7KRkjWfLFwiqB1POMe3B/KtVbOFLdIFiiEY6KFGKpak2fc5vTNfkub9bKW28uUeY0gBztVVQ5/EuR+FYjeLNSczzxxIv+jLJDEDnBKSN8x9eFyK7swRrIzLGgbpu28moxZ2q7lFtCAx5wg5pWY2rnH2HiTUrW5ddRUykOIURAPmcCMHJ7ZaSrlz4r+y6g0c8X7tGKMi8nf+7CgH6v1ro5rG0lVlkt4m3Zzleuev8AIflUD6TpzoyvZxYPcDB7f4D8qGhWZVufElnbWNtdyQz4njeUKF5VE5Yn6U638SadNcpCplHmNtiYrgSHdtOPbPFee/GTxv4f8J3dhFc2rX8ltE5lt0kx5UTY5b1J2jj0zXNaB8avhrfD/TrW/wBMldgQXBYId275SOnPNJuxahN7Htlpr2n3QmaGRykEXmyPtIVVxnr64Gagi8S6PMGP2gqFXc25SOwP8iPzrD8NeJPAepafLZ6Rq9o8U6BHTzcMRt2gc+1bE2iaXdqWjJ5berI+cN8oB/DYtF0walHdF221WxuDLskTZFF5kjNxtGSOR2+6arWutabfTyrFDughJDzlfkGAp/8AZv0NOg8PWKW95DulY3keyZ2PLZLEn65Y0segxpp09ql3Lunn86SQgZLccY9OBUOlCXxJMSlJdQOp6H5vlGaDflB06l/u/nVgHS9pIa34bb1H3vSs+HwzFbpGsNwQI2hYbkBOYwQPzzn61Da+GWtbkXP2wSybiW8xMg5UDOPXjr7msng6D/5dr7kae0l3NO1bSbq2FxEIShOMnjBzirH2WxOcRRnHXnpXP3HhRAsKx3W1UChk+6HIVgSff5iavf2Mq6Xc2Uc3z3E295MnJXcDtz/ujFZ/UMM/+XUfuQ/aT7s0BaWLA4jjPrg077DZtx5K/ga5258NXe3bbXQRS5Z0DEbwXZgPoAVH4Vd0/S763F4plZlkhCRkyEvuAxnPb/Gl/Z2E29lH7kP2s/5jVGm2f/PIZ+tMm0/T4yA4VM9MtWBFpOugQ5n2uiqFcSnCAE5BHctxzTZNL124aOSbAaMBUDODj5UBP4/OayllOAe9CP3IpVqn8zOgOlWZ/hf/AL6pRpNqez/nWHp1l4gLJ9quplUzZm24+6Ax+X2JKj8KnA15NAKp5n2o3AyzcuYs8kDsfas3keXS1dCP3FfWKn8zNcaVZ/3X/wC+qd/ZdoB91/8AvqsnTYtYg+3yzyTyzm3QwhhhS4U5wPXNVppPFFtFKyMbhwGChkH9xTu4/wBot+VCyXLl/wAuI/cg9vV/mNz+zbP+4/8A31RXO/btc/57Sf8Afo/4UU/7Hy3/AJ8x+5B7ep/MeA/s0z+ZoOoJn7tyP1WvZoWx1NeEfsuS7rDWI85xLGf0Ner+KvEUegWkLmMyySyBVQdT6/pX5znOCrYzOJYehG8pNWXfRHv4mtGHNUm7JHRsxx9e1eM/FrxjFcXcljDITbWrFTg8O/evS4Ndtb3wzNrFs+Y1hZhnsQOlfM3i8PsjYt9+U7vrya9jhLLXGpOpVXvR0s+j6nFXqJ2S6i6bpjancuzN5JlO4YNbcvgm4FsrG77dMVzWmas9nNG3J213Nj4miuLXacg4/Cvu3N3E6cjkLnTb2xi3Rybig+Yd+O4r3f4I+Nm1bT1068uD/aNsvDluZE9fqK8cvLkyOzZrntF1S80LxMl/aMySQuJE9DzyPoelefmWBeNouMXaW6fZnSqrUOSeq/I+1Li5luSGlfO3oB0FWodTuUtjFwx6Bj2rlfBfiG08TaBb6pasMSDEid0cdVNbgZQQuefSvyqeY5jhMVNub59mZulCUUraF6yvprdiSxdSeQx70jXtw1z9o8whuwHQD0qt6UvYVyvO8eqape1dk7r19R+xp3vYuXuoT3IUE7EHYdzT/wC0rn7KYd3J/j74qkBjr+VLkY6U5Z9mLqSqe1d2rP8AroT7Cna1i3Y30trkL86n+EmkF9c/aDOZDu9O2PSqo5NOPt69Kn+2seqcaaqtKLug9jTu3Yt3V/PcsOfLVegU9/WnyapctbeTnB6Fx1xVHvSjkZqv7fzFzlL2rvLR/wBdPkHsKdkrbFyz1K4toinDj+HcelJa6hNDO0jsX3feB71U7+1NPTv9a0p5/mEFBKq7Q2/4Pf5kvD03fTcvXOq3Ms/mRkxqPur/AI1Msx1S6iR1KxINzAd2rPgt5J5FWNDz37VuaTavaxMshBZznA7V9PkVXM80xDVdt0pO8rrTTWy8n5HNXVKlH3dyzDDHD8sahRnOKjvrmKztJbmTJSJCzbRkkD096knlSEKZWCgsF59TXJancR+LLeSy06Z4JLacE7+FmAyGGRyP6cV+l06cKcVGCskeW25asr39hd69qFtqmn3azaZfWrQzQSpkxq2D9Ryv1BrqdJ0+30u0Fvb7ivVixyScAf0FGj6fHYwHKRi4kw0zIMBm+lc74y8TSaYs0MWzzWBWNT+rH2FTVrKk4xtdydlb+thxje/kbHiC9jjiEPnRgn7wJHSsReVDDlTyCOhrxq+1x47uUM7XEkjZd5SWLE/yFbuk/ESeylSwkEb2yoExjlfpXzmecIvNKzrurZ2slbRG1DMI0Y8tj0g/NjpTl69KuaYljrelJqOkzBww5T0PcfWq23axVhhgeRX5ZmuSYvLKnLXjp0fRnsUcRCtG8WZ/iWa8ttPDWzSGM/69YvvNGeorPOoeD7jSJLWC3uTdYyh8k8P1AJPQE9a6IdOntUAsbZX3iJAfpXrZRxRVy7D+wjBNGVXCxqy5mzWsbTQJobaZkWN1CvgE8MMY/IgVa+w6P9ojlim8towqqytg7QMbfpisyIKsfTv19KkbmRWK7RXsx46r8utJfic7wEe5dstO0myMfkShTGSY8kfLkEfyJrVgmt1gVPtCMUUDcTyfc1h3Cq3DfeH3vambVRcgDtgFa648bVE2vZL7/wDgE/Uo9zoZmiVgfNQ55BDUzfH/AM9Fz9a4LxxeXGn6UJ7Eb7ospRAud/qKzPBWtPqEQhnH+kBSzktznPp+NenDiTEVMFPGxopxi7P3tfutsYvDwVVUnLV+R6d5if8APRfzrnvHvie28L+HZ9QYCe4xstoAfmlkPQD27n2rNv7m3s7Sa6uZhFBCheRyeFUdTXjWkNrPj3xs/ii5hnt9GtFMWm28gI3ZPMhHqf8ACtck4gqZq5P2XLFdb9e2xVbCqn1OG+J8Cx2D3ms6lNPrusv9o2Y+VVBGc+g7D6V5TJJ/pPIwA1ek/HezvIfH/nTZETWUYhPYYzkD8c/nXnsGntPKFXeJGIGOu4+tfQ8y6s6KNJ8qaN/wzfJb3AZnCnGR2rvtO8WapajzLLU7mLbyAshxXmGvaVeaPIscyyEgAkoOma3fCazTWztMWKqcDI5qIxS1N6sYvc9s+BfxI8Wa/wDET+xdU1BJ9OWGR2DIN2QPlAP1r6LjZWXqB9TXi/wD8ArpFh/wkWoCE3t2d8So2fKTsCfXvXo2obluW+Yj8a8rN86WV0vbOPMr2OFUFVnZOx0eQf4hj60xyAc9cfrXLbm/vt+ZrM8R6m2n6dJcNPJGv3d+T8o7n/CvJwHGUcdXjRhRd35mjwDX2ix4v1W4jvv3CybYQVXHQyY6/T/69cd4Y1S5OjfJf3jO00jB3lO44PbPbr+FQ6nq7SaRdTGTNtapkStw6/KT83ueMfWqmiT2+l+Hobu6VBFgCBi+RgrnA9eP619O5vU1VJKytodhHrusW9z5b3scikZQkjBFXrTxFqnnSKJIZ9qhjkYHPbNcvDNNfpbtdWe+ORDlklAWNM5FUrS+gnYtbslrCrMjxCUbyAeDjsDyaXtJrYfsab3R6LaeMI2Ki4tJYwTt3DnJrbs9YsLlA0c6j68V5hJfXCgYMaSS/c8xs4GeWwOnp+NTpcTLA0SbVnQgzEDCH2BNNYmSM3hIvY9WSRGHysD9DUoHFeVWOqXWnSbppGWMfMXLcA+3tW/pOry6jYrdRvMgLMmGPIKnBrgzTPI5fSVaVNyXW3Qj6k27XO3I6UhHHvXKi6ucf6+T86X7Vccjzn/Ovn/9f8H/AM+pfgX/AGfPudRmiuV+0XP/AD3k/Oij/X7C/wDPqX4D/s6X8yPlr9laX97rURbnETAfmK9y1fSbLWLJra8jDAj5W7qfUGvnz9lCU/25rERPW2Rvyb/69fS2nxeZJublBz9a8rPKdf8AtxrDtqfu2a6aLU75OMqbctjM/wCEct18Mf2PCxiR1C5HXGeSfrXkXxh8F22i+HFvnuGH74BMDq2D1r6Cmjjgha7u5FhiXnLcfgK8a+O2tQ6l4fFoIWW0STcG75HGTX3eAwTwtLl3e7fdvdnNh8NVxcnKC0R4K0bibPll127uO4rd0GG4eR40XC43ANVfRmtriERyOPlPBrp9B1KLSbuWFLKO485CpZj0HbFdUmdSTRhMkyXRi8iXO3eT2xnFWoNBj1CeeP7QYr1Yh9ljxxK3VgfwFdHDHBMFuWjEch/hznitLwFoc2peJU1KRXitrSXzHmI+XaByP6fjVwbehjUT5WyT4BXeoaL4hm0q8Vha3i5XJ4WQf4jNd14x/wCEqg8ZWd3Ybnt3KxxKv3ffdWhB4CtleO8srxlIYOhxn6V2Vup8sJIAWTqfevic/f8AZmK+uxpqSnFxae1+/wBxhC9aPI3axLDuES+ZjdgZx61Jmk7Ue9fmbep3Du/40d6AOtKOlR0AWlHTNIP1pxqtBBSUoNBqGAnvQqtIyovLMQB9akt7ea6kKRL9T2FbFjpccTJLISZBzjtmveyfIMXmMlKEfc6vp52OetiIUlq9S5bxiK3SMKBtUA49aUkLyxAzwMnvTmYLgHvXPeNLXULyzRbOQtbsyidY/wDWIN2fMjP94V+4U6cacVCK0R4Td3dmPrGqy6trP2W1mH2W3YBQuSJ3bgxyDqF7hq6Hw7o1vpsAk8lRdOD5j5yee2e/174o0DQYtPlmvJZPOvJhteTGAV7YHboKh8Za1aaTYbri4EZ67B95vQUVpunBySu+xVODqS5UN8a68mh6NPNDE11d7dsUKnlmPc+gHevHNcvdUGjJca9GDcSsf3ydGU87fwpt9rOo67rUcFm8jmWUbUJznnv7V2nxT8L6jqvhR0syklzaKJQkfAfj5gtYSq1IzhaF7uzfY1r0o042b1PB7/WoXuilrGd2eXPatLSbFJVaeYMXXke9ct4dt1n1toJ8qVycHuR2r0fwzbyxX326SIfZICMq/Rq76tXk0MKFFS1PUfhA1uUN3aEwRsvlTRnhXYYw4Hr2rub7S3uXll3KHz+7wMZGOh/GvE9Q177bdg6RC9rHAc+WjYBHc4r1TwZ4203VrKNJpkhnVBuLNwcDk1w4jCUsfRdLERumaSvRmpQZHJHJFK0bqVYdQaBXRTCw1dCIZkMqjKsv+elYVxDJbSmKZSrD8jX45xBw5WyqfMtab2f6M9fDYqNZeYRYyMrkVYRQxQ9RzxVZSOetTpjaDk7/ANMV4dKdkbSRN8zSqoHzE8+9SzBXG5Wzzgn1NQxNsl+dgxUEDNSSyRMNy5BzgetejSqR5Xfcyad0Z88atH5jYDEk4x0rKm0jT2eORYTGwYsDGcHJ9fUVsXHC84OOB/WqjsEBkB5HC+5qMJTrV8RGjRdub+tfxNbpK7K2pRQzwmzlVZFP+sDDIOOgrzL41+MYvDGgPpulzrFqUqjO3/ljGTjP19K7Lxv4itPDXhy41O4ZDMqN5EbHHmSYyBXx/wCKdeutav5r2+uN1y+5mY9CDyB+GcV+w5bgaeFpKnTWi/EypU/aS55Eepa3daiBcXtxJKQxxubdx7U3QLq7OqrNaNExQ5VXrnI5H3PIVyi8tjoB61saZc6d9nxLbt5mflkjkwB9a9KVM0U1eydj0FZYdYbGpKEnUhgVb7pqaa1kvCLDTmWOTIHHUmvP9P1Lbd+XbM8rE5BzXpPgvyLe4Sa4kVrgnd83XJGKVOk27Ho5flzxsr3tFH0R8F9b0U+HbfwzBL5V9YLslilb5pGJyXX1BJrqdUA+1GvljxXBq0Piaz1fSJJADEFIiyHVw3BGOvWvpTR59RudCsLjV4PIv5LdTOgOcNj/ACa+O45pWwOn8y/U58Xl6weIfLs+5YY9hmuM8SX8c00ltdOkSKRjOCpXOQee5x+FdLr1xc2unSyWkJlnK7UXHc8ZrzvXrg6ZoEcWpafJf3TSmUsi8xk9Rj0Ari4HwEPYyxD3eny0/MdCg8RVUCj8T9Yit7ODwrpskT3GoY+0q2MoWwAWPbAxXSW8li2mxWscRkitokjjJGQXC4baOhzXj1h4jtrjxwb6609EVpQZ3Z8FmGSNxP0HHtXrtlqmj3NjLcWiGQt5axi2ck5yMk46AYr7j2T0SJxNCVKXJbYhaeXV5U8PFRAz83TpwRGo+6uPUkDP1rA+MWh+HtE0l/7PRImWL95sPzBu2T3rovBWj6honi6+udfkWOB7bNthzIBHnJYP0OSentXmvxnWwj0aS5S9u7m+1K5EsbPxGIhkYAH4c1i+ZVOQdKEV7y1RlfDjxnq9tbSaUtm2pSFT5MjDc8UfdfxOOa9e0+3uLrTYDdXBX7QuJIy2UV+uP1xXj/wftWH2p47hoJwER5AucLnJC/7RxXfXvjyOK7NnY2MSzxvuSHccvnHGeme5oqavQxceVnVXdtHYaSVKrdOi7Q7uAoK9SSfatDwve21pEkMF0JLbIHTn5ujZ/PmvKPijqV9qWgWMN8PsmZgPIjk4Ln+Jh7dK7zQreLT72006CS4LW1uhI25R2A4Ge4Oa58XhI16DpVFowataR6Df3DWtpJOIml2DO1epFUfDusLrVoLqK0mhi5GX6Eg84rRjWeW1ZbqNVfJHXIYHvUGk2f2HT4rfaqso+bb0J9a/I8Th6GAhWw9aN6qa5XfprfT7gXPKcZJ6dS3tHqaKbt9z+VFeJzLsdFj5A/ZTmx4zv4933rEn8nX/ABr6li1C10vTZLy4ZS+f3aE8sa+TP2XZdvxFdP79lIP1U/0r6R8W+GLrXorKTTb2O2u4c7lkJCupNfs1ShzcQ876Qv8AocuH9lNRjWdo31MfxHr19qtwRJJyoykecLiuB8cXg1DTTYzxvCzEnjvgdK71fh34uadGkubJh/EVfpRr/wANZWtFuJtQtIpYjuZSeDX1jtY+so4/LacFTjNW8j5wNv8AYtHS/WTkylNg/hHqam0y6EkyyPI7cdFbBrqNU0OKWe50dgsZcs6SD+J+31qnoXgyOzn8/VHd4wBsVBjP1qJRhufOVcLXo1XGS06GhokV3fXKw2Rd93BDHhR6k16U+qw2Oj23hrT33hDuuZF/iPcV56txPb7raxIghJwdg5I9zXQ6C0VoArFfNJHJ7n3q4QSPey/KtVUq9NkeveEtaa3s0ivFZoiBs9UHpXT+bBcILi1kDqeGxXkcesxRIVM6hVGWbPQV0PgHXoZ/EcVnFIXjnUjHbpkGvPzXKqePw0qcupzZhlKipYiCs1qzvh0p1OnhMDbOdp5B/pTR0HNfheMws8LWlRqKzR4kZKSuhQM0uOnegfpSg9K5dLDBAuHeRgiINzseigdTWbH4g0uSUxqtxtxneR1HrjrUviB2j8P37Ihk2oHZAMllByw/KvI49aXVvF0Gj6cGvSsUt0wtzhmYD7mfQD9a+/4eyTDYnBe2nG+99G/krNeo40qk4uUVt52PaIpI5o1lhkWSJxlWU8EUp/OsDwFbXEel/voJbUTSGRYJTzHn+Xr+Neg2um28PPMjYwd3SvLp8Mzx2NqU8K7Qi1q+l+nyOavXjQ0luQ6FDttzLzl+CD04rSYqq5YgAdyabwuAowPTtXFePteliM2mwreWk8DRzrKIt6XEefmX39/pX6xluBjgcNChH7K/HqzxKtT2knIs+ItXum1B9Nt4opIpCYy4kw27AzH7Mc8HpVjwlot9ZQxy313KzKzNHFuJCKwGVP4jPtSeHPD4hddSvkBuF3MADng9ST36cf41nX3xI0LdLZWP2i5uyMReWnDn2rucXbRGXMtLm/r2tQ6dGY4sSXGOF7L9a8h+IX2m8s5L+VmmljO4qT1HTFdvqun3cDLLPGw80BsHk5Pb615/8T5bqxvrbSS5iEsPmyY64J4H6V4EZYmviVdWUfwPoacsPhcO2ndv8SbwDqWi6E8TeW91qUxAdlXiFPQepr1zQNU0/Vmc2tymYx+8RuGX8K+ftK1DT9Lgf5g8pH3j1rHufEki6i7Q3UkRdCrFGI+U9j7V71Opd8tjwKkJTfM3qel+PvhZZ6p4gbWvDEyRTtJuuIs4XP8AeX61xXiCc6Nqsmjm9jmaMZkEfIz3r0XwbriR+GJGW8ieUL5fnMccj+EDrxXkloYrjWNdvL7Z9tIWCDd907jkn8sVtVo8yuRSr8suVbFuwu/Kk3oxUHr71lJezQC4bLoqyFSAcAgnIIrQ0qyZpR5s8IjHLZajXf7PED29rJvcnduxU0lraxrVkmjoPCHju60+7sDG5byjhlY/eQ8Y/Q163r99d3c8OoWcoljjj/eQEfeB5BX3xXz5Z28Ag+b6gV6l8M/EMFrM0V9NLOsO113nkdse9LG4SjiaTpVVeL6GVB1It1IrRHbWF1FeW6XEDbkYZ/8ArVbibawPWuf1CSLS9Xj1C0t5otOvz86sPlR/UelbsLK6hlORivxLiDh2tlVX2kdabej7eTPbw+LjW93qWUdWcBuu4U2Ro1xyQOenfmo889MnPamzjAHzcehPPSvAjVbizptqRzO0rZA+tUdQ+zsQWk2+UCd2cDPc1JdTCOIsWId+FP8AM15n8XdautO0RLO1uUi+1BtzP3UYyv45r77hHK2ovFVN5ben/BM5vmaijzv48+KE1zUo7G0mjkgsSwH+2x6n3GOK8SvbdvtTFVAGxmAByK6u6uluLN3eSJjEf3eDh19h6iuh/wCFeSWvwa1Pxvd73u7kx/ZogMbYRINzEe/X6Cv0SKjBJHRUSpRUTy2GIfZ5ULfO6hRjvnsauWGgtiOMxs0o5ZSeG+lV7B8XCvMFb5skH6Hiuo0jULeO6WzuLdjazEbXDZMT+qmtFLoKNOErOwmmNHZyPH/ZSCQyo3z/AClBkDH617P4disY9ReG8is0guCrQvGm8jA7fjXksmotJrzbZorp7QCKJiuTLu7H3Ar07wSqW5RJZkty3ZP3khz6elPc6FOcVaMj1vwJa2Z1RTe2qF5uYQ0IUIwHP4V2upqRc5b9K5DwxBGJbR44ZYm8xWDStmRwDyT6KBmukW+XUA00fKCRkU+oHevjeOIP+zubzRxzk/bq76GB421D+z9MDCSVHkdUHlttJHJIz26VxvjG7uk8PNcW4VzMTzJMBsz69z7V0vxEvNItbWBdXuRDAzE9eeB1/DNea69eWNxLBpt/KDDcOJQIGySxHyhm/hwKOElKjl0Jd7/mduFrwpVbyRyOi+Gv7U8S2+i3fmos0264kBzg7SV/Qk17t8PPC9j4d0S6k07zJHu5ZF3Of+WUeQDj3rzzwzpph124ntoZrgC3Sa18z/WFN3B/3uc/QivWJrprXQ2ieGS2WO0MYQ8tksOPxANfZUZKSOivWlVp2pv4nsYGu37Q+EZLGYFjFcM8RboIyeR9CMn8q8E+IFp4l1bVVm/sqYQYC2wVMBU6D8D1r3DxvqmlNOkl9Jsg3LkA9cjAH5Zrzfxz4+g1XUo0s42W1DLvA44BGR+Qx+NOpRg5X6nrYfBqdNXja9235nAaW1/orNvlmgcHLD3r07wbqmiXaIZrRYbsDep8otg85OfTHWvPfEGrNrOqvPIqorONqqMBVAwB+WK6/TjpPh3UlZNQW4ItS7yKMrkgblA78ZH4+1ROnGSNMRg6HsrNe90t3NLx3pWl3FldTateyRXrzI6ywLlTGqgLx06lsn1ql8KZrqHULj+z9YmugIgGlujtyzHnbn6Vna74h8i31CBmeK8mmY+U+GVVPKhfbB/Ou1+DPh118PfabiJN10+cNwwwRjH4FqwxM4xgzhxuHpUMOk1qeqeG47mPRIFupmlkO5txOTjPArRbpShQihFAAAwKMZFfgGZYj61i51e7PHirIT5fWilwKK5r+Q+Y+IP2bZfL+KNkuf8AWQSr/wCOn/CvsuT7GulpPebRFHHuLnjH418S/ACXy/ino/Yszr+aGvqH4oayLPRtPsFJxIDLKAeqKcY/Wv3acV/bD84L/wBKZw4XDvEuFNdWed6l448QR67e29prE8dkZm8gkdFzxWH4h1bVr6Eyya1czOp+ZN2AauX0NnfKXiIUYyPX6Vz14rWch3qSrKQfrXtunZH3EMrw1GKairobc6pcRQQ3hYmRDlWIyRW5pXiQXmlbZm3kvySMViRKs1sykBgVxWHBHdW5dI1JX7wFZVIps8/M8LOo1KJ2F1JG0MnkyBZMfLXdaZosV54Ys7qQgXTxAlgPavINGttQvL9U52E9c8V67bauqafHDGwxGm3r6CrpXiaZXGvD4noZmh6NO9476gwjtkbkHo4+td/o0Flp8kdzYBI5FxtZeay9MuUaxjgniDjy8MCOBn1qsuj2VvN50F1c27N0VZOPfiurmPYrN1bqR6/o2rxavYtFJhbiMZbHfjqKkhbdEr+ozXmXhTULrTfFllGZhPb3beSSOxI4r0u1G61jHtivyzj7DQhUpVIrV3Pjsbg1hK7jH4XqiYYyaccbfamdD2Jpc8Yr87umcwp9M1n2ujaXa3rXlrp9vFcNwZI4wGx9RV9v1ra0O32W5kkjUs54J7ivoMgw2Lx9d4WjUcIvV2vb+mY16qpQ5mRaTYzLcCWWMKgGcHnNbTFVHvShcDOa5zW/EtnAZrO3nAvApOShKoMgbj7ZOPrX69lOVUssoeyptu7u2zw69Z1ZXZFr3iYWyTRWflmULmN25UkZyuB39PXNSW2opNpSa54gtYrO1t0EiSMfmD5IbHsRgj1zWR4F0O5vbqXVdQUR+dJkwsnDYGQRnoM849R6V5/8WfGcmseJJdCkia2tNMlZShb/AFrZ4Y/hXqSdloc7djpNV8feIdUvHh0G2itLGLkSPy0melc14DnTwt4huNY1eGG+ju5Ms6D5rUk8kL6Vykfizy0eC3widMiqH/CVw2k/7yNpQ2cnqPpWVKrK9mW6fun1eDa6nFbXUMyzW4/eIV5Dehrx39o/QbwzWfiS3DNbxx+Rcbf4Dn5WPtzijwH41n0G10y1uLctp97cAdf9QG9PbPP517Td2cF7aS21xGkkUqlWVlyCDXVFRexi3JWufDuo+YCGy7Z9K1LO00eHS1l1Pzft28GOP+8Peu88TfDHxJoE1/f/AOivp1skkqTM4HyjkDHr7V4/damJ9QM1xOp+tQ4N6HXGSsdRHr0d3qaWslulvGJTJK6k/cRTkfjxUEcsv2qeC6hdWRFfb3XPIB9+n51R0u9hE6S/ZxPMeIk6Bz1wf9nIBPsK6TQLt4ZxqMkRuIJmZZZCmWmcnLuM/wAK4AFd8NKVjzav8XQ59ZmTeVlcxk5ZG4ZDT4H8sly5K9ck13uuaRa6tpzzWUMKXKjKyIm0tx0IrzD7b5czxuudhwVPqDzWMZo6qFCVaXKjftr11mUSDMZ549Paun0CKaHU7JsuyTSpGcc9TjFcTZk4U5JzjapH3fSuitdUns1EkEp86Fg6A9ypzT5L7nRicSor2cF5M+qtU06yutDfTncKhi2g4zg44NcD4Xv3857KZ8spK59wateEdauPEvgy5ukuUtbkfKu4/KOB972JzXFbL7w7rrW93gtnzon3ZDqT6968jMKFPGYWrhZ/aVvR9H8mYQjKMo1F01/zR6eeACDmq8rAZZiAo5JPYetFtcJc2kU8ZysigivNvjX4tj0vwvd2enXYF5LiMsh6ZOD+ma/FsoyOrjsb7Bqyi/e8vI+gqVlCHMHjL4l+HtKlk8yZ5pE4EUXOMdia801jxB/wmN1Dq62Uv2QIUiiIBYYJBbPSvLdWuGmLsqsTgllJrs/hZCbjQIxebp4A77QFJZOemR0r9up4Olh6ajBbHHga7qVXzFTxM9rptzFcTaWk9tDIJJY5E2lgPUjqKl+InxmudY0RvC+m2CWts0CLI2eikAlFHbtR8Xofs/h8yWsbiEyIG+Y4xnuD06frXikk5F80wBALd/Sto0k1zNGmLrKNWKWxs+RKsKyclX5U/wBKtLP+6BYAOnQdDn1qzpd6jWB8uFZCcqUK5AAHX65rPlnIc7gVzxwKlRbdj0LxjHmTLWkXixX6NI0gJlLPtPXI7V7L4KvlVo2RobReOVHmSGvELaATSBdrHnqxxivUfADXEFvGgMkPzDD7l24+taOHLuTTm2fQGm3INoojNyjtE7FmGZJOOPotdF4RkEujEDqspB/IVyHhy5VdOO/UmlLgDECbieOjN6V2HhGLZoyngb3Y18lxrNLKZX6tE1Yv28W+zPJ/2m9IvtTbSXtLhMpvjaDOGJYjB+nFeLmz17T5UeR5ZB5hjKx5YjHWvdvjbqt9Za/E9iUb7HHFKymPcVyx/nnH4Vx1/ri6Xol/eQLLHcXBk2Bo+EZl6g+xB/Ot8gi4YCjB9vzFKN9SlD4uvNQ8SadFpd67E3aIPl27I9yjb79BmvoW9ums7BzfL8pbdkDO/Hv6da+d/wBnXwivie61DUpy4S0eFVZTgglssQfXA/WvobxRNdxaf9htbNpNkf3uqr6CvpKMbHp0o0punGO/Xy+Z4nrdvceKPEUkcx+z2MJJIU8sQ20AD1JyB+NcP4hh0u1mMVkzvIjESHcCv0B74r1vwvpSLoGs+ItSQRq85RCwwuBnkfia8X8T3Nkb5pLGAw2/TDHJPqaUlpc+onUUeaKekdCfwtYWOo60Yb+SdLVY2d2iGWGB2Fdr4Z8LeHdbvJo7jUbm1srGKMyEMMszHACjueRn3rI+DOraVYXt/fXdr5skEDSKWI28Y2rjvliPwzXpPhjXvB8EkMVvNZMzofNZ0yVbqWPpzmuOrNx1Pl8fi5yrWhLRGGPh/p1jIbySa51C6WPOycbVUgdfU4x0r0zwhpoM1vdRhVtYkwibj94D07DNYcerxz6mQt9p9wsm3yQuXPfp/hXf6NafY7FYmC+YTufaMDJr5LifNfqmEcfty0X6s5J1alVpzdy51PWkNKaaa/IVcY3j0oooquQd0fAvwYl8r4m6C2f+XoD8wRXvnx3ZluNHlSUqvkyQtg8qd2efwNfOvwymEPj7Q39L6L9WAr374un/AIqlY5ASj2ysmehIJzX7zifdzim+8H+DDIYc9Za7f5HDWN3LDx5m1vfpVfWr+R4HifGev1rVitLa4JfOAOq4qtqenwojMq9u9e3K9j7arTk42TINMlzbnB4Kj+VJnYQwGRkjH1qpo7DaYmzxn86tjGXHpg1nds51rGzIbDVXgH2ZjtXcfmHvW1ZX3mOAjHH9ayL3SxODJFwcbsVRt7maxm2upI/lS5mjH36Utdj0/R9SZFKs5y2Mj1qPXNWlZLeaByNkwznsM1x9nrETcFjurStriGbeZWyD2z39atSbR6FOtCR1+maqy+IdMuIPkYXCHaeQOR/9evdrM/6Mp6A9K+c/DXmXPinSbMQu/mSgliMfKOc/pX0hENkKqP4RX5z4gVHF0aT3s3+n6HzOc16VWslTd+VWYZ5J70BiT14pG6ir+mWIulZmfaFOOlfAYLA18dWVGgryZ486kYR5pDNNtRdzNGzFQBkYFdJDCkMCxrwqjFRW9vFBnykC56mq2uakun2LTkb36Ig/iNfsfDuRQymh79nUe7XbseNXrSxE1GOxneNdWksbRbc2t19nuleJrqAjNuxGFP59PpWL4J0i6uo7fU9SMhZU2YddrOR8p3D8Pocg1r6B9qv4pZblYntbhi0iOCx5HC88YFdBGoUBVxgDj2FfSp6HNVh7OXLcngCxxdMEjAHoK8H/AGjPCUzXg8WabHui2iO9VByrDo5Hp2r2MakLueZLeZEii435z0rB1jVpriC80+yW2kluA0aPKuVbI4yO/NcdTMaMErvd29fQ55Llep8nXLTSBILWJpHfrt9a2bK9i0ayNhdWaXVyzAqW/hPufSn3fhXxbY+IWtm0m4juJn/diNCUZj02npiub1yLUtPv2j1RJre4Q5KSrg5/GuhwvsbwlfQ6q81u8+22481mgQrgY+UH0FfTGjeKLOG1hlm1FGsxGNxl++hOMZP518Xy63hxvl8xyck9hXovhrVoLzw+Ir6d7GMEMwIJVsHOcn1qZ89NLkZ6mAy5Y6Tjfb8j0b41+KotUf8As+C6VtOYbWDDhgBkkepPQV87atZ20d46W1p5bE7jlt3lL2z2zXf6nc2+ro9rbM09pEvEpHLN7Vw2owSWk7wkFyOSjHAPpn2rppYjW0ketmHC6pU1Uwzb8n1JtMto0hUtIxjlADSA8kZ+6vfHqa6SLVlZfspZFhUrG7gcAdoYx6nufSuOtbiT7QT5m4Yw8gGN3+xGOw96tw38CSm4kyREAgKDIQnqqDu59a70r7ny8oJQ7PzPWPA2sLHaTRXJhnktuE3DlhnHB9jkfhXKa14dGveLZYdKt2gujLtkRUJBJAJbHYc9aw7PVWt7tbiNFgMRwIwcgKBnZnuQMk+5pdA1/wATWuvahrun6m8gOFlIUHdCT909xjmsalBxd0cdGtZ6Ox7Kvwa03SrG0fUfED/aSVLBEGzHoM0/QdB8AQM32pprok8iR8Y9uK4TxH8Q5NViVQLl3RQFycKP84/SuaGs3iyGVSXO75gO1c1SnWqRtF2N4TpQleep7dPfeGdH02+NhPGsU8ZiMMOd/scHuK5TW9XTULOy+zrOBZRiNJJfvyDvmuAvNSu3WObedhb5seldZ4VZNTtXtWbEzYaJie/ofrVYbLFFupUk2zOvj9FGmtDrv+EiubLwA0kIZpmJ8sg8iPPP49a8Q+IV9HeeYv2hXkVNzEt8oPoK9f8AEuim30aLTxI6SJHk4Pc8kfrXz34t097fUZI2zjnk968XDQo05OdJaSd7979T0+VyjZmW10WtzHJGrBv4s810fgj7Va6WjQ3UqozM20NjnPU1wNw80bOhkwBkAe1dHofiBobaO3hty4VQrMxwM17M5e6mdOQypUsS5VX0NH4palfHw8kck7SRSS7SGOecV5S7ZHrXoXjySSbw9biaHyyZA4wc9ulcDImCfTFVTacdBZ5OE8W5U9rILa6ngOY3OPQ9Kmhv280ednZnnBqruaQhTjC9MCnxpvPtVpHmxrTjomdXpGpqqAQLCHByDIu6u68ETzCQs6WTFmLZlbjJ9BXllhYyearRluT2r0Lwbp+pR3QnaFJYYhukilBAK9+RyKmqpK1z38BXhXi9LNH0F4cuJ5bMKtw3l7SzLaw4Xp0J9K9I0KPy9GtE24JjDEfWvL/B5tpbBZLJr6BZvkePzg8YY9Bn0r1uJQiJGONqhR+Ar858QcRyYalS7tv7v+HKlZ1PRHiPxv02+uPG0d1ZXwRVskWWHn5hlsZ9T6V5pryTSS2sDQziGGMxSuSdvOe3r83evWPio+oN4/8AsdiFR57OJlkkA2qVc5bP5ce9cxfmSeaWORYBGJgjmFwwDHOMAcnIBPtivdyWbWCo6fZX5A1oa/7NOu6bo/w91G3jkUX63pa4Q8FVwAp+nBrpPFfjTT10ueWeRWZYyQqHljjpWFb6To/h/wAITC1hDR3paeVnXlt3QfTFeN6F4e1Pxf4kvYNPvJLSytxulldiyr6AepP9K+vWHkoKUep6eFq0sNTi5QvN9jr/ABr8QZ9c0S10S1RrSxiALIv8Z68/jXm2s3CKvPzegFaXjLQ9S8NHab63vI/7wGG/EVj+HdOu9cvY2mPlQb9ofH32/uj3xmuOrTqU375WKzSnyunTjZs9D+EWkLbvFqt5EmZNyp5vKs3TGPTH616sNN0ua5gmax0ydJpGkbZHhU55Xjt1H1rn7HwU32KSGTUjHaMqLE65QqOuMf3veun8I+HUsbiGxtbm63yQnzGA+VQD93J9yTmvFxGIiuacnZI8tRdrsv8AgXwfpkOtSa4ulwW7xOwi2ZwW9cE9hXoP1FMtYkt4EhjHyoAB71Iea/GM6zSeY4mVRv3Vt6FJWEHvTTTqGxXlKz3KI/zopufpRXV7PzC5+dfg+TyfFWlzf3LyJs/8DFfVHxc8P3usR6bcabEZbiN3QoOrKRnj8jXybojeXqts/wDdlVvyNfeFod32eUYJR0ev17iDELDZjhKzemqfzscuXVpUW6kd0fN0V19kuHhuY2SWNiroRyD7067uZb1QscRWPPLHsK3/AIradJp/j7UjJHgXEvnxNj76sP6GqFiYxAobA65r6yDurn6Bgq3t6MZ90cw0LWV2ZA25CeSexq1HLuYucYJxxU+uwq6PGvV+RjtWLayTZ8tsq+Bke9FrMVWmqctDpbJkwAXIyNtSahp0MgVWRWLjG4HpWXayFgOeV/nWpNdCSOMMcFDk02uhokpKxif2SYnf95gA8E96674f6PFrXiCy0y6dUEzFVYnA3AEjn64rNRPtDb3X5WGcVLb3K2kiGCTY4OVbOCD7VVFuDujixeCjOjKG10ep+A9O1Sz8ezWOq2oRIEJhJTsDjg162Txiue8K6yviDwpoGqlB5+14Zn4LFlGOvvjNdJZwtcXCpgkZG7HpX5Jxq62OzpQ6tRSPhsNT+r03GXRsbDDNMSI1LEdcCulsIPJtUV1VWx82PWnxxxx/6tVXjHAqDUdQgs4fMlcc5CqO5AzX1/D/AAzTymTqylzSat5fI4K+IlXajFC6hfW9kiPO20PIqAD1Jx+VY76Lc3WtyNeyNJZ4Do27BDAgjGPf+lVLS2n1rWZLx2IgVVA3LwQc/Lj1xx6cg11kSLGgVeABgD2r6dLm3Jm/q+kXr18hk0kNtDvkYIoOBx3qhLcxXkNwDP8AZrdAMzbse+Kg8QXBaUW/ykJhsj1ryv4qa3dQz22j22THt86ZQepz/gK+Xlns6uavBU7ckVq+t+wvq69j7R7sueINe03SdRlt9Oug8W8vLM5wCx7AelZFr8S9FtdSSO6WNHzxLGNwHvXL6bolrrd15mozuwJ5Tdxiuvj8PeGLWB47XT7fcRwzDPNehUVFvbUz+rznrI9b0LxHo11pFncx31vJHIAoIOSGz+lfNf7SmsW+u+KQ38ECmOPaBlgD1JqHVNYvvCGvLcQxRmJX3NETlGHrisPW7ix1UvqJjmlaQZwBkD2r0Y1nGKS2PZyPLqOInKM9+iOJsY0jk3iMPjpuGa9C8Maz9gsUjEMdxJKGBjkGQq464rkrm8SABLbTJA3ZnHFV7O7uUunkdiJVYE+w9KHJyPssPhadGPIloel6feafdJ9kZFt3bo6DH6Vy3jLTri0kWRxuByY5P7y+hpbmdJ7b7bCyxy5yyr/D70tr4nie2+y6xH5to52tJjLRHsfp70os9ObTjocBqJaK48+NmEUnDYOCD6Z7CnQ3LGDCs2FUhcfKF9Qnue7V0fjHw/FY2Md9YXkd7p1zwHTrE3YH3rilVoSzSrvAJUkg/OfT1Ir1sNVvGz6H5nxDgPZVfax+GX4M6fQnkur22gheNGbbjLfu9o+9yf4R1Y9+lX7nTpdKtDfW+o7vtUbGFUcAygscsVHTtisG11jQYbXy9UjkhaGFmxEf3lzIeiHsqD0rjYdVuv7SW9klYvnBGeAufuiul1Oh8vyO56HpF6t3LKskjqODyeh9K6fTYkZNsZwM9z1rlhbxx2ov7ZCVlAZmHIx610nhKO61CeO1tw08jH5VQdfrUznGEXKTsl1FyOTsi5PGWIt1TbuPIFep/CfwTcQumq3qNHGB+6jbqR71o+G/C2k6GkF94glhFz96NSM4P9a7Hw54gt9VnltY7ZoGiUOmSCGQ8A8e4r844i4prVqE6eAT5NnPv5L/ADPZweW8v7yovkc/4st43v3L/wAQAPtxXi/xV8PoyC5t84Hp6V9Ba1arJNuwMnrXCeL9GS7sJ4QvzAV6mVVOfB0n/dX5HTPSR8m+IbJoJS/Lbh1FXPD+nTf6Oyg/vM/yya6TxFo8kLzW8oGBnGetQS28lrZSvArK8Nn8oz/E3U/ka9h1HKCiOjSUajmZ/jJ1utCZxIv7kLhfxx/Q1wIw4PoK9K1DQL6DwrJqEyqYDZorKwyxbeCD7dc/nXm0IIVgBx0rqw6cYanPjpKVTQbFCPmY9McVb0fTry9vFgs4HllPRVFWdO0q8vMQwxkIG5c8AV2/hm1j0K4EglMiuNkuByV74rZzUTqwWT4jFrnStHv/AJF7wl4bWO0F1eQO6g7XeM/PbtnqR3Feg2FuyXttPuFvfKAsVwFBiuV9Gx3xVbT0CvE9rFveXPk3KP8AJcJ/zzkHZh610mg6eWIjggkUSsCLZju2N7elJu6cpvQ7Jyp4WnyxX+f9f1ozovBVpG+rQKtuLZnkDyxRt8mRzkCvUerE5rnvCmg/2bGLi4bfcEfgvtXQrnPrX4lxpnFLMcZGNB3jBWv37ioKdnKe7PFvjpa6eniCC81N5o98CrbPG/AIY7t3p2rgfBmkCHWbG4gJeC6lZbd2BZGf+IDHORkAn3rq/wBrCc202jhrdJEuIZYwzZ+QhlPHvXP/AAX1mG61RlZPKSwj+0BOqgdCAO2Ttz3OK/SOHV7bA0H3SX3aFp3djZ+NOrw6VpiaXC/71wI4lB6ADFSwWlr4G8CR26lfPdfNupO7ykfyHQV5l4vu5PFfxDm8q4LQxtnOdoRR1xmrPxU1rUdQSyt542ggMYIcdJSO9fafW4RlyPobxrO7lb0KGlWr+Ldcnub182sYLKjPtEhHbJrotA0+G/8AiDOmkwkaVZnfaROeFj6446kHPPfFcvoLQyafFYlGZ2fgk9M5r0rwJ4dt7EO8Kv5phwxLYO49Mj05zXg4/EylJ8xko8z5nudnIktxdS2U80MLIU3bF5BPPftj8677wno76Za+ZdXkl5cOMeY4AwPQY7VxXhHwrBPrUxu2eaS3dTNJuPJByq/TnpXqA9PevzHizNuRfVKb33/yNX5ig9O9Lg/Sk7UoOOtfnwg69qaadSEU43bGZX2tfeiuL/tZ/wC8Pzor6r+yvImx8OWjbbqNvQj+dfeOhP5uk2knXfCjfmor4MjPz5r7o8FSeb4U0mTJ+aziP/jgr7DjxfuqMvN/oceD3ZS+L2hw614JuLtYS2oaanmwsv3mTPzD8ua8F0y8kuE2qyqCDkk19SwvtbdjIxggjgjuDXinxd+HtzodxL4g0C2e40mcl5IoxlrZj14/u13cK5x9boexqP3o/iu57uW45YWTpyej2/yOWEUIiyTk9Mn1rkr+8SPW4o16bsE0t1ql2Q0PltHxnnvUK2iXSrcK22RTnB9a+ubPRxmbQbUYG3buqytnjqP8KmtpPMkRRkk9az7JZbi4K7cY+9WrYRAzM/QL096Z6dKonG6NZtqWmAoyVxWDqkhRgqkZHStp5UZCu7gdKf4V8Faz4u1NYtPgZYN4Elw4wiD696HpqyMXiYU6bcnZHtXwCsLq48AWJVST9rnkOf7pwM/mDXr+n6fHayGUuzsRge1Z3gPRbTQtAttPss+TEgVWPf1P4nJ/GtXUL6G3hlLSbWjUHAGSM8A4ryXlGFni/rk1eelvKx+a4jFTrVJKGzY7ULyGytJJ5T0UlVzyxHYVgmP+2oYNQtFdGDjzIg/ZuNwPrg/iKisY317UTeTEtbqoCf3QO4A9+ueoIrqIVgtYRGqpEg4HbNek3dXexErYdWXxf1oJbwx29ukEQ2xxqFUegFYl5qVxMXjUiNc8Y61b1XUoTBJbw7mcnaT2HvWMOOtfnPF/ETi44fB1O/M191jbCYe95zQrMWOW5J6kmvCviRqn2nWri+t5CVG6MH2HAr2XxFdiz0i4mEio+3bGWPG49K8P1SCGSCezZleWTdtZTnkc81zcG4ZvnxEt3p/mXjKjjaCWhl+Fdc2QTysHYoclc9K6Hwte6j4slmt4W8lWBCMcgbuwzXG+B7u2sNUMWoxgxynY2RxuFd7rPiG1s7NIdNtRaQjJ3RLyW7V91ONnogpe9EqXvgPUn8Pagur3cRu4wXgG7kkdvxFeT2mrS28MlrC5XnIU16TBq19dQmW8/wBVEDI8rsd59vpXil3emS+mmRSI3md4z3AJzxXbQTknzF0q31WtGpHodANauHXK7SO4PPNUFvfMuvM4+cYaqKTBJlZvuS9fY0Tr5VyAoG081bSR9pRxbrRUkzbsNSmgmKAkhhgjGcitC+T7PMJEXMbgblI6g1iaBfRWepQ3E8InWNshW71v3+upqbusiYXnDkDOAMBeO3Ssm+52QrSdRR5dO5kNI9nJJAsmyGX5sHmN/qPWs7WLi+0iGS9s7SLdJEU3uu9VB7r6GtG8kiSNLa4wQ2Sh/u1Ba3LWmYJ0861cfMjcgirp1XB3M8wwNPFUpUZdfwZ5wJCWLOSzMcknrmlQ81v+IvDvlbr7St09qfmZOrxf4j3rmtxz1NenCamro/LcXgquEqOnVVn+Z7v8Fkj1HwpIk22XyJjEUPJCkZGf1r6G+GHhDTvDeix7LcfaJMu7kc8nIH4DFfOP7Jy3d74wvbFYy9k0CyXB7KVPy/mSa+u0+VQPSvzXxBzmUFDA035y/RfqdGWUNXUfyMvxLoNvrkShppYJUGFZD2yDj8wKrfDrw9L4ftZoJ8M2diODksvXP5mt9Tz9amiJ45r86p5niPYPD83udj2ueXJyX0KuoLy3HQmsG+t1l8z1x0rpLr7ze4BrBvF3ORHuYnt3zX6tw1W9pl1PyuvxPNrK0meIfEjTwt4TsAJbAyOtZ+i+Fbm5ijgW2SN52BKtlmwAcZ9jXpXiO1gvNWFjcwSB4yGYle3Wruj2dvYX8xtp8yW6fuWLdPUD8DX12HpfaZzTqtKyOL8U6e2n+FH03U7VI2S04LDll7cV4Laabp6TOU+cqSc+vNfTHiO0k1eItd2ZEZyGklIViMYwPbNeSSfD/wCwzGKO4llLMdr4AUDPT1NOtTcl7rNcNUjB3kjhYr9ba/AbiKQhSfQ9jXR2ltJM/lqoYv0xXVaZ4DsbS1e5urc3spOEjK5DMTwABXo3w/8AhjMsSXesfuiefLUfNj09q4cRmWEy6l7TEzt5dX6I97CZ1OnB0oxv2/4Jynw+8MaizmGPM+5gxTHyxn1Br2/w34fg0q3DNh52HzOR+grU03T7PTYFhtYERB2A6/Wp3bccmvyziLjCtmadGj7lPt1fr/kcapynUdWo7yZy3jLXrjSZoIYEDiRf3hAP7rn7xP0rc0q6jvbNLiEsVIxk9yKlu7W3u4HhuI1kVuoIqvpulQ6dNK1pI0cMnPkD7in1HpXj1sZl9bL4UY0uSrHeW/N/kyYwqxquTleL6djzD9p+zsZPB0F3eRF3jZ44GGcxyMAQ30+Ug/WvK/AljNofg7Xb7zIppZkSGJ19OSR/Kvc/j1ZpdeA2MsywpFcozMR1BBXH4kivBfEWuw6f4HjtYLCZUu3eTrgD+HHrxgfnX6twJW5sBBPaNxtwhPmkzzuG1vriY/Y4ppXJLExqeRmt/Uo9Ss/Aki6rHIZDfDyxPnem1cHGex6fhXrXw00m3t/A1ndKpaaVSWVRgAFj94/54rqfEWs/Du+tLBvE2gQyW8Ef2dH3nCYBJ3Acklh+tfQ08VF1pcyMK8JqKlTPl621G8s2tb2Hh4jvUkZHPTIrqtK8W+LNQht9L0t1F3PMFj8uLLknIPP411vgzw9Hf2r3MWmWzQh824nIztZsfjtGK9e+GfguHSb2W/lhtvMGPKaNBjpyQa8bOc2o4SjOtKOq29ehvSpTUVeR1fgvSJtG8O2tpeXDXV7sDXU7dZJCOfwHQVtDrWB4m16TR7m1hWyeVbh9iyZwufr9cVuQFzGplwHwNwU5AP1r8Yx2FxLjHGVlpUu0+9nqaxqRlJxT1RJnPHNKOuKaCcjAyaXtz1rznF7mgox+NMkYBC3tVq1tprgny1+XHLHpVHUW8uzuGz92NunsDXTHC1YqE5RajJ6Pv6CUk3ZM8L+0Sf8APT9aKwPtz/3BRX7D9SRvr2PmgfKx7V9t/DCbz/AGhybs5so/5V8S9Dn1r7M+CcvnfDHQW7i1C/kSK5uOo/7JTl/e/Q8nCfGzMk8R+LLL4gnT2tmfTbi6WOMvHwqeoP5165p06LmGYBopOGBGRWcI0bBZVYg5BI6Gp1GRzXw8s95a9GtQpKDgrO32vN+p0Kg+WSlK939x8qfH+zuvDXxNvU2ILK5YXVui/wAKN29uQa5eLVbFWKrKDn5hn0PY163+014P1/WtesdasLaS9iMAtyka5MZUk/kc15JF8OPF0n3NBu/++a/W8FmWExWHjWVRK/do8/21ajO1rnUWVndWfhqTxOqM2kmQRNcg8K/TbXNP4zSGZooITLHn72cV9AN4FC/s0nwrbgnVpNt40OcEzbgSp/Dj8K8Mg+D/AI8kY/8AElZR6lhW39o4KL96rH70ehLOsbyKNONvkd3+znbQ+OfHTQ38apZ2UBuJIieZTkAD6ZPNfUlzBZaPpkdpp9vHbRklUSNcAHFeDfsz+AtZ8IeJ7zWdfja1X7MYYo1+bzCxBOcemK9s127kuA01nC0nkxsY1IxuevEzzO8NTw0vYVU5PRWa3f8AkcjqYnFVE67Zo6deTWiRRRuSg/hNaUlm/wDafnxBZra6UpcqxztGOCp/TFeRfC/XPEuo3+oWOtwHFu2RIRgqSfue9ep6bqi2sHkvGzAHgivByfNZ5VjJ4DMaqaVrSvdLyv5oVSPtIKpSW5tWVrBZ24gt4xHGvOB61ka9P5tyItpAi456H3pLrWJZBtgUxc9TzkVmvIzOWZizE8k1zcWcT4bEYZ4XCyvd6vpbt94YXDTU/aVBc05NzMFUZJPAHeo0VnYIoJYnAxXT6Xp8GnoJbhk88jqTwtfI5JkdfNq3JT0it32/4J1YjERoxu9zOuvClrquiy2moqVaTDIVPKHsa8O8W+EbvQNVaG4DY3bopFHyuK+lI5o2PyyKx+tUvEOj2Wuae9pexggj5Hxyh9RX7LRyalhcNGjhnZx69/U8mnjbzftVeL/D0PjHxBppTUJGGQu45x+hrEsvFl7ZXMlncqsyIcKe+K7z4uW6+HvE15pnnLMYduXHHUZrya8CLOJG+ZWOQa3pwb+Jaj57P3Hod3b6w2tQmxjjZRMNpwOua4Xxzpq6DpFpHICLnzJEI9geP0xWnoXiiz0O5WcWsrkfdZWBFVvFurWfjUM0Kul7ECyI2AH+nvXTGDg12NozTUkmm2tDk7O/W5i8mQbWHQ1po7TWfPLx/qK5KXzLW7OQVdDyD1HtXQaVdxsqfN94HPtWlaFtUelkmNd/Zyepbt3DDdnANXFuVWPaMn29ay5f3U21W+RulPgfy5hnoetckon1tOtZ2Jbsy3RyzETL933HpUlhd74zFMDwMEHtU9xbFoVljySB1HpTILKbUpFjs4XkvCcCNBkv/wDXqeZJamk4zg+cs6fb3zzZ09JJWA5CDPH+TWhovwx1TxjNtsbBrSbcd8xXEX4//Wr2P4MfC/V9NjOoa5KLYzL/AMe6j5gPc9q9nsLO3soRDbwpGg7KMV8bm/GVPB3p4T3pd+i/zPCzDF08QnTlFSXc4n4M/Dez+HujS28cxuby6ZWuJiMZIHAHoBzXoA6c0AcUe9fl+NxlbGVnWrSvJnlwioRtFCj2p68dxUYFOX3rlWgxuo7/ALK0sal2C/dXrXGW+u3OnlpNThvYeSfljyP5V3UbbeKlxEw+eMEe4r6vJeJq2XU/ZKKkr31MKtFTPOrjxb4bnu/tTWs9zcbQu5kO7HpWe2uXVyWj0vSTCGPB2BAPx5Nelz6JpdyNz2cW4nk7cGoT4ft4iPs0hjOemOK+xw3G+Hkv3sGvTX/I5XhX0Z53H4b12+YveXHlI3aPr+ZrWsPBtop2FPNfuSec/Wuyh02ZT+8lG3vtGM1oxQRwoFjAxXNmfGS5eXBq77vp8i6eH/mMPR9Bs7BFKxBnznJGSK1G4yoFT42k1EVyCR1r85xeIrYmbqVZNt9zugklZELHp1pjVIRwfao261xtWNEAPpS8g4pFUs21QSfQCp2tLpV3tA4H0raGGrVIuUINpdlcTkluznfHmjy694XudLhk8p5ChDYBxhge9eF+NPhn4n1TxJZRtpYTS4Qu5opARgDpjrnqK+mLWznuG2qhHqxGAK1F0aEJ88js3qBxX6FwpiM8o4aVPCUlyN7y0+5nFiXQck5vVHgurWM8XhyG1s4pLGSIrHkIwCDGRjHbjk159qJubu/t7EWt3cNKCtyWQ5cEff6cZNfW39hxsx3ygr/u81ci0uxhH7m2iVgPvbBk/jX1uWRzGtJ/Wqagu973fp/wRzxtOK93U+cfD/h6db21sbSGRdiof3nyqmF7D1wf0r2zQtHYW0dvCpSONQu5u9dMtjbiUSNDGz+pUZqwFwAAAB7Usdw3HH1ouvP3F0XV+bMqmZNxtFHN6t4VhvrYxyyKXHMbFc7G9RU0OizLtDyRqABnaK3dwJKhgSOozyKyr7XtMs2kSa4w0bYcAdDxkfgCD9Kupwrlkoxi4Oy6XZjDE15P3dX6F23tLeCMLHGPckcmnNbwO254UJ+lZF74itomjW3KThyBuDdM7h0/3gB+NU7jxhFHBJLDZvIqKSGLAAkRiTp1xtPX2xXsRwmFhTVNQXKulkKNDESd7M6UoPLKKoUYIGK4jxRutdH1HeCNlvIT/wB8mr6a3rF1eQrBbRi38wq0yAskgBHT0+U/mDSfFYKngTV7gL86WkmD9VxXgcR5MsdCnUg7Om9u60udGH5qFRRl9o+TPPH95qKq5/2TRXscsT3reZ4Z0Jr69/Z8lEvwr0jn7okT8nNfIXevq39meXzPhjbJ18u4lX9c/wBa8PjeN8ui+0l+TPEw38Rnq8Y/GpgSBUMXTNTIa/Inc9AfgH7wpyKmeg96Z2HWng9sVN30AkUIP4QKeAv90Hiogfyp6nJqbSewiZCPpT0OfpUPzdwRUitwMYqJqS3QhUjjV2dVALfewOp96eOlNB5p30rJtsAPWjPFA9azfFWrw6DoF5q0w3CBMqv95jwB+da4ejPEVY0YLVuxMpKKbZgeNfHB8PXItdPYfa0+aRuuzPQfWuA17xxq2qSmS+vZkfI5VsAD0Ari7bWZr/Vbm5vW81rhy7lvX2rL1O6uLi+8uGM5zX7plOWwy7DKhH5vu+589WqSrTudcni7Uhc+VY317K6jACO3HNdbo/xg8TQNFb6o0ggjIVp/L5H1rE8AraaJpDST26G7lO55DycelXbDxFp19raadJbRL9oY5yvG31rplXavyrQ3jhV1POvifrF5f6xJfXsvmyXMhzKOjelcbGzGNkHzJ94A9vWvcvGfw9OorFpulRxl5rhDCC2NpJx+Vb+ofs82ekeF1nj1lJ9WQF5Y3YKjeyZ/ya68LL2kOZGdSKhNRPmF42xPCRhcF1xWT5j27+YjFWB4ZeCDXd+IdEuIrmeGKMsVBB2rnBrhr6CeIlZFI+tejTu1qjkqx5JaPY1XhTxZaFYVVNdto+V6fakA6j/bH61y1pK9nd7ZAylWwykYIpy3M1tdJPBIyTIwYOpwQRW9qyx+JNMl1qBUTUrdf9OhXjzV/wCeqj+dQ48mj+F/gd9Op7e1SOlSOv8AiS/Xv3FMi3EQCsM9VNLbSBuGOCK5+G7ljtlaPI2Ha30PQ1JDcyQurl8g9c1hKi0e7SzulKSbXqeh+Cre41bVYNGt42klnbEeB09c+1fU3w++Huh+FbdZYrdZL1lHmTuMnPfHpXEfsz+CfsGi/wDCUalb4u7tf9HDDlIvX8a9qJr8h4tz2Vau8LQl7kd7dX/kjsxuOlWtCL91fiH6UYYkBQSaQ+9Ojcq+cnYylWx1AI618jgqNOviIU6suWLer7HmN2V0KflKqxUFugzz+VJzniuX0/QNWj8YDUrq+gNhbxuLeKIk7i+Mls98CupA710ZvgqWDxHsqUuZWXVO3ldaf1YcZXVwz2pwpv507ivLGKCccetSRvtxnk0wqw52kD6U+CJppQkalmNa0qNSc1CEW29kJyW5KkmMZYEVJ5mSD3qyNFkEYPnLuPUEcCli0ebI82VVXPODk19DDhrN+ZQdF6nO8TRtfmK5kzg7hj0pSwwa3IrO2VAoiUj1PWiOxtlJbywfYnivoVwJjlb95HXffT8Dn+v0+zMiCzuJ03xx5UnqTimSWN0N6+S+SeOOK6ZcDAAxigk8e1e3/qDg3BKVSXN1en5GKzCd9EY9lpMaxlrrl/RT0pJtJtXxtLp9DmtOaRY0eRzhVBYn2rOv9Tt7WOGTDzCbIiEYzuIBOP0Ne3S4ZyunRVJ0k13e/wB5CxFecrpj7Kzhtc+WpLdy3WrfQ1j3niCytndP3jyBxGAq/ebcFwD7Fhn0rKl8SXkmqtDDb5h+6q99wcxtn0G4p+HNerh8PQwlNUqMVGK6IaoVqr5n+J1pOB2pC2DznFclLqPiKaGFobQ7mKPlU+UowUlTnoR8w/AUWmi6x5lvHcXkrQQhkOZfmb5jhuOuVIGD6VupdhrDJK8pJHUvc26SLG0qB3OFXPJNUNa1dbGGZYYnmuY7dpxGBxtGevpnGKpaXoEltdLeXF551wg2q23j7gTP1O1T9RWg+nW8pgkuczTxR7DJnG8d8gdRntRqK1KElrdGXL4sBmhhhsJS7E7g5wAMKQc9OQ4P4Gm3cmpazoV1HDK0VxFdgIYcqdquPX1ANbyWsKjCwRgADHyjsMD9KkOfpStLqV7anGzhHVHO6Lp+sw6tcand+V506eVKu/5TtICsPqNx/Grlx4ftLi6v5ZmLfbFxj/nmdu0ke5AH5VsimmnyqxMsTNy5loZo0PThcPM0JZ3becnjOVP81B/Onw6RpsLzSR2sYMyBHyM/KBjA/Dir3+cUvPrmjlRDrTfUbEixoscYCoowAPSuK+OFwIfhtqo3EF4gv5kD+tdt39K8s/aCvB/whGpLn5R5af8Aj4J/lXl5ti44elGL3nJRXzev4HTgqbnWXkfM/mf7Qoqpu+n5UU7o+osjxxhg4719P/sszbvAE0RP3L1/5Ka+YW5Ix619IfsnzbvC+pw9Sl2D+a//AFq8/jCPNlkn2a/M8GhZVD3KOnNKka7nYKPc0xCcCvNvjXa67MLWawab7GinesRP3s98e1fk2BwixVdUnLlub4qu6FJ1Er26Hp8E0cqh43Vl9QamQOzBVGc15h8C7XXGa9iuTMbL5SrS5wrd8Z9q7rx3omp6x4duNP0XURZTMnEnILHt8w5WvYw/DVWtiHTjL3F9r+uplTxanRVS1m+hvWkNs5lVpwZIm2vGvVT7155pnjnVtY1GDTdI+xWl4ZpILhWUuISjkFm9iAMfWvFrb4j+O/Ani2GHxBK939lPlXMUg+aWP/e6NjqDXNeKfiFdQeINek8MXPk2mq3S3KzBdsqfLyvtyf0r9AwPDWEwy9yCb7vU4auKk92fRt14vsfAfiN28Q+Iorn7SCXVPm2n029hU9t8cPh7d3Yhe4aMMcCQoVFfGr3Mt5M9xeXcssrHLM5LE/iamQ2wQDzZA/fIyK9Ork2Fqw5akE/kYrEzTumfoHpN7pesWK32kahFcQMMghgRUWm6jZajD51hdQ3Eecbo3DDNfEXhXxTr/hi4FzoWrSRg/ej3fK31U1sfDbV9SbxVZW1nrM2kNdXiiWUNhFDHkkHg18vmHAmHrJyw8uR/ejuw+M5tJn2iOnNQ6hZW2oWctndxrLDIu11YcGqb61p0RjgilecKoDzjHzH1xV61uILhN0MiyfQ9K+CzDhzMsraqTg7LaS2/4HzOmniaVX3Uz52+Ifgm48KawtxCrS6ZM3ySf3f9k1zsObbUFf7yScK3YV9UapYWmq2EtjfQrLBKu1lb+f1rxXWPA8+jay1hKvnadMcwTHqB6H0Ir7vhriNY+H1fEO1Rf+Tf8E4MRh/Yvnjscleal5APmSHb0P8AhXX+F/8AhF20s31xG0d8o4b19MCqWpeGPKlW3dPPB+ZDj5h7H1rFvpLS3iMf2lLdU++HO1lI9RX1NSi7aBSxEJPVnXFbqSaS9tdSkYW4yvP8Q5/Tiue1i7utSZL+5v7q4fzB5heUnPPpWTp3iD7Ysmn6GZZMja8rDCD1JPetWGztbOy+x3t8yXEo3AiM7T+NdOXt0q0U9upyZnD2uHm4vW2nqOkghtrSV24/dttP97564IaXa+ILmOxYFJJWwJFHKbmJz+Ciu71e+tbfRm+0ElChRNwweeS+PSuH8J3EUF7NPIzMwYbUBx8n/wBf+VfU42cYx908fhWhKs5RqLdo888XeG7/AMO3/wBmvUJVxuilA+WQdc1n6NfyadqMV0nIU4dezKeCD+FfQfiKxs/Ffh640+6CLccvBJ12N6+w4AryTwb8P9W1nxOdJnsr3EchSUwRbsEH16Ae9eTWapUfa1naPdnp15UqWNlSw0ruNgk8FSS+Htc8RW0itpdvDHLby7sBmZwCn1AJ4ro/gf8ADSbxpqFhc3ENwunQTF7p3TCMF+6invnvX0J4a+E2nLollpepxkaXauJRYg/LLJ/ekPf6V6VY2dpp9sltZ28cEKDCJGoAA+lfmmfccUoU5YfBPmltzdF6dz0KWE5p+0krLsPtoI7e2jghQJGihVUDgAU7bSirWnR201yI7jeN33SDjmvzHB4aeNrxoxaTk7avqehOShHmZU5/CnRxvIcIrMfQCtv+xoS2RK+30xWhbwRQoI4lCjv6mvtcv4AxtSo1iZKEV21b9DiqZhTS93U5Zo5EbDIwPuKu2OmzXA3sfLj7Ejk10GwN97B+tP4xXv4Pw9w1KtzVqjnHta33u5zzzGTVoqxjSaNjaI5ue+RVmx0yGA75P3r+44FaBZQNxIx6moHvLZFlLzxgRKXk+b7oHc19Bh+Fcqw9ZVqdLVerX3M55YurJWbJ2VSoVlUj0IojjjQfJGq/QViyeKdHWN2E5fyyobapyMsq/wA2X8xVQ+ITqPh99Qt45rVRPEm5sZKSELuH03fpXvfVoc3PyK/exz87ta50+KCcA7sADqTXJaifEcmsfYbWORrWIRlZmXGSCuSDnn5S/wCIFQjwxrFzbMt1q0ySSKu/Mm7+AbhjpjeM/QkVsoLuK51l9qFtZwh3kBZgfLQHmQgZwKzp/FGnwPLCyzPcRAGSNVztJ25BPTjcCaLfQo0t7FfPljms94R4z1DHlee3T8qunS7A3Ut19nHmzcSkE4fjGSPXGBU+6g1KNn4gludKvrpYUV7acogU796HBV+PUMDWXHJ4lupGu7eGWMyrkox4UHYSBn6SY+orsIIYYVCwxJGAAvyqBwOgqYVMldnTRrqnH4U2YWnabqHl3hvLl3eeJUVm/g+XB+Xp15pulaCLSxitprhpWhuvtKsBgKTnge3J/Oug6ZyKhbhvapsgdebuZx0ew+0PMYNzOxYhjlQxxkgdicCp1t4Y5XkWGMO5yzBRk/WrHbmmHrRZC9pJ7sbjANfOP7YXjfxJ4b1Lw3YeHNYutNkkWaedoMZYDCqCD2619HOyqhLcAdSTXyz+1rZ/214hN/b5eLSrOGOQgd5Xf/4kfnRGS5rdTowmHVeooydkcBoHx8+Kls0ccutW10OFIuLdT+ZFe1WfxG+LFtaR3U2heHdXgdA6ta3JQsCM+9fJaxsrbUU59a97+CeubvBl1pt5IyJZSDY6tg7XySPwIJ/GujCqFSTjI6s2yx4agq1Ho9fmeg23x11qJ9mq/D2/Qjgtb3KOM+nOOfate2+O3hzO3UNC8Q2LD72+zLBfxWuIv7qwa0hi0pluXllKkgZdyfT1PT8687+IHij+wdUi07UI2a4t/mkhWbJT/ZYjvjtSq04waSPLownUufSVh8Z/h3eSrD/bwtpW6JPCyH9RXQ2HjjwffcWviTS5T6C4XP5V83+HNZ8N+JtFl1CzhVLpHCKoOJEY9PcZ6VyWraZNHb6jNqNqI7VLgbr2KNWMUhCkK2BwDkc9KidPlimhwu5OLPtA6tZ7gNzMOzAcVK+o2ax7/OB9hXhHwC8X3Wu6fe6FdqZP7HdLeG8L584Y+6fcfyr0DxLBfXGiXUGnMBdOmEycfXmvzfF8T5ngMb9VxMIpSektUrPrvqevSwdKorpnRXGrSTyN9nYKg9Dk/jXmPx+kK/D24yRl54wc9zk1Z+HOj6tpt1dz3QkignxmKVyzBh3B/P8ASs39odh/wgiRnHz3K4/AGvCqVa1XPqdKpX9qlJNNbd9FsepSoQpTUYnzf53+0aKr4/2hRX6bZno2R5o1fQH7Jsx+y61B282Nv0IrwB+te4/spS7dQ1eL1ijb8ia5eKI82V1Pl+aPm6X8RH0gmMc1He3dhY2zXOoyrHAOx6sfQCs/WdYttJsjNMcsR8id2NeJ+P8AxXd30rqZcueOvCD0FfB8P8PTxs1Wqq0F+J2yfRHq9h8UfDr6sNK2m2Vjtix0ZvQ+9dYq3+qJ84eytT2/5aOP6Cvi64uJlkLbmyDkHPOa+mfgD49PifQzpWoTf8TSxUAk9ZY+gb6joa/R54SNGC9mrJHJWp21R2us+DfDer6U2m6ho9tNCyldzJ84Pru65r4W8faTDoXjDVdHt5GeK0uniRm6lQeM1+g6vn+9XxF+0bpEuk/FjV98ZRLtxcxHHDBh/jmtcDNubiebiY+7c87CydVOaFlfoaiDMr5DHIqZJo2GJEyfUV6jRxKzJI5JGYBcknir9u14Dkk7emO9UIsLIrLzz1rfspFMiy5DegNZylY3o0VM+hfhJrk2oeHIrG7Je6t0A3jqy9jXc2xmSX91NKj+o4rxv4NeMI/DeuHUGs0u4xEUeJsYIP8A+qvoHwv8VPBesTCK6tIrCQ8DzIwVz9RWyxEUuVoyq4SSd47Fe28RTQfu5gJ9vGTw1abX+matZmK4zGD03jofUGu2trHQr6JZorK0mVxkOigg/iKmXQtFwQLCEDPTFeDi+Hcrxc/aez5J946P/L8CoYivTXLe68zxzVrNdLVmk/f7slZs8f8A668a+LemR3eprcW4VnC7XA6k+vvX0V4102Kz1OewMf8AoV0mVX+7kY49wa8J+IPhnVtLlEkhe4zkxyr/ABDsfrivTo2oSjTrSvdaPa9v1M1RdbWno10MHwI0UdibdE8meM/MrcFvcV2H9s3lvbiJEWXbnAMYYge2a85vbjUAwVofJkxjPTNdr4Y+wajoduRer9vjyssMhw5PqPUVniMNFPng7nfQlVS5asbEXjEyapox3W8ktzF8xDYUAD6DkY/lXFw6ZJHY/akzlz8h/vAd/pXpd35kFs4fYTsJwe4PBqTwt4XvdckUR2j+QcKZGXAA7kD6cVEsfTw1ByrStFdWephsMtaktil8J9Lm8R3ZhjhmXypAbiRlwoHYZ7n2r6G0nS7LTLcQ20KIccsByx9Sai8M6JZaDpqWtnCid3IHLE9Sa0Dwx4NfjnFXFVfOq3InalHZfq/P8jhwGXUsJeUV7z3YGkPvSk0hr5A9EPrUlipe9hHT5xzUf60qs0brInDKciurBVI0sRCc9k038mTNNxaR0Gr3y6dps98yGRIF3uo6kd8ep9BVWfWC0mnLYxrOl/zHIWwMDBP/AI7uP1XFSzxW2uaU1vNuVHZfMVTg5Vg2M++KW103TNPSKKJFjRJmkhVn+4zZB259cnj3r+k8PXpV6UatN3T1T8j5mUZRk4tGJZ+LmuZFWK1ISSZ1WSX5V2gHA/3sgjBqn9s8V6g/2iztzGwi2MMFQuSjMuD/ABDayg+9dFPqWk2F9NbskSSYV22qMuxPA+vI/OmaZ4jt7z7LFJE8c8riJk/uNhifwyjD6it/aRvoi1h6rjzW0GSWmp6ho32C6YxzxiJvOfpKwbLKwHYgAH60aZ4ZtrWe8nmcT/bUZZkK8Yb7yg5+76CoLXVdXutSiY25gto7lo5kC7mK/MAT6cqvPo1R/ZdYvL65ijuHjt0uGRWVtu1d248fxZVsexFQ6l9jX6rZ+9JIuWvh3RbKd5J288yOrp9ofJDBVXg9+ET/AL5FP1bUNIstHNxHbxXEUuZEjjTiTb8xbj0xmqsPhmWS7S61C986VSMoAdhwqDPsSUz+JrWOjae9hb2U0PmRWy7Y8nBAxjHHbBxUuUnuUoUINXd+5lTeJnlmQabamZFleNy/AYgPjB9coR+IpItY1e9mVLW18uNpF3ZQ7o03KMnscqxP4Vu2tvYwsRBFCjHrtx1qxNLDDEXkcKq+9YucVFyctEW6tNaRh95Q0ZtTTzI75d6iRtsxIBZe3y/pWmGFY765Hv8Akt3K+pODSvrkITMcTlvQ8CvFXFGUWf79af1p3+RM8NWk78u5tKwp5OBiuQmup55N8kjZ9FOAPanxXlyi7VuZMehNfP8A/EQcF7Rx9nK3R6fkb/2dO250l7qFva/JIxZ8fdUZNVV1azYHc7Jz/EtYW45J5Zs8sTkmkcjBA69a8Svx/i/auVKnHl6J3v8Afc6I5fC2r1NHUNW+Ui14HdyP5VnrqF2jZEzH13c1Efu4PX69aiY8V8zjeJszxNb2rqOPZJtJHXTw1KMbWJ7m+uLgbZJMr6AYFeBXviK18QfFLxX4FmAkXUyluGRdzReVFnfn0DdvevcnYKpb0615x8HfhzotveTePrm6a41bUpJp0zgCFZWPHucYH419x4f1K+LxNbE15uTSSu9d3/wDjzGXsKa5dNfyPlLUlNrfzQqxdVchWx97nrW14G12XSdWXzG3WsrBZYyeCD3/AArR+Mvhe+8L+Mbu1uIWSGSQyW0nZ4ycjH06VxDyMmdhy2K/Q2/Z1GfXfu8RQTeqkj3KfxCfBfiw3/kNcQjT5DbysBtjmY8MB6Y714Bq91Jeajc3k9xJcySOWZ+7EnJJroBrepS2rQSzG4jxtMcp3Bh6e1YF4jxM8tnE8cTclDyV9R7itmtbrqfPzwFSirWv5nQfB+e4h8Y2+2ZkQk5HUMQpI4r2XT7yC/8AA+uq8txCl3JcS4I3ByoAwD36DivJPh54bvZrBvEtwTBpMLOskscgEofYdu0deuK6TR9dW0+DmqW6zs7RI0akrgxu7njPrjmlK6j5nlySlPToanws1BtH0WG4gu4oRJKs08ZJV8ggbsnrjH86+kPCXiC112yXM0IvVXdLCrgnbnhsenSvkbw6l5deEre41O1AjRWEUj8sfRgPTt711nw11zTdG8SJf6ULi51R49gjILFkxwnHA6EV87nuSwzfDunL44/C/M2pTdJ862PqgH3ry39pCbZ4Sso/791/7Ka7zwtrtl4i0pb60+SRTsuIGPzwSYyUYeteaftNS7dF0qP1mdunoB/jX5Tw/hatDOqdGorSTd/kme1QalJNHgfH92ioPN/3fzor9ot5s9HlPO2z+Vex/swTpF4pvkkbahsS5+isDXjj5BZfQ4r0n4ENJ/b98kTYZtNlx+GKeYwhPDSjUWnX7z5qC10PQvGGvT3NxLcMxy2RGv8AdXtXnd/I7MzPnPvXS6k6zTEHO4cYqjp+hXet6xBptkhaadgq+w9TVUYRpQUY6I67pHK3HOSRV7wJ4jn8L+MLDWIWIEUgWZf70Z4YH8K+lbD4U+H7Xwdc6PNFG888R8y6YfOHA4IPYA18qahZSwajLZbTJIkhjXbzuIOOPrThVU7owlV5rn3fayQ3FrHdxkGGRBIrDoVIzn8q+RP2p/FX9veLYdLi02OOKwTMVz/HKrf+y5Fe5XGo6hofwY0+0vJfs+oPZRwMCfmQHC5/AEV4p4n0y18RQ6n9q2W2o6WfJEinIeIfdJFLC0HFup2PKxE/s3PECNw9xSFWB6VqalpVzp8q+cuY2+7IvKsPY1I8Km1WWN0YDgrjmvQcrHJGCZVtBuH3a0rNG3Ac9ar2ERaXgE8+levfCr4Y6h4s/eyW7W9mpG+5kBAHsPWuepJXOykrK5yZ0vWo9PSXT7OWWN13M0a5x7VW0vUL6zn8ubzEYH5lYYNfanh7wbplnbCzit4mWJAm1l4IFZXib4X+H9ZlJn02GJ2Xkrwcj3rnlO/Q0jVszxX4e/EzVdBmX7PdMYP4oHOUI+navo3wJ8Q9D8UWyJHMltej70Mjdfoe9eG+JvgVqduTdaHdQtF18qR/m/A151qFr4l8Iagi30E1uVYbXHQ+nIpwm0E406m2jPs3x/pq3mipdA/PbHdn/ZPX+lcXHp9n4j0B9Pujnb91x95D2IrjPDXxS1K48JS6JqWbia5i8qGYn5lB659eM10Xw/nZdn7zcsy7uDnB61xcR4edfKJ16btKm+ZfLf8AA5cPJ0MXGPc5m4+EN/cSt5mpQ7M8fJyRVvSfg4kHzXOpB2z99I8Nj0zXqymnhq/JZcYZvJOKqW+S/wAj6B3cubqcrpPw+0OzdJLhXu5F+75rZA/Curgt4YIxHBGsaDsoxRuOefSng8da8PFY/EYt81abl6sTbe4p+mKZ3+tB5FN5ziuJ7gLSVMltPIFMcbEE46U82F5gt5LcHGK7KeWYyouaFKTXoyHUgt2V+tIc4p8sckUhjZSrA9DTD19a5ZU5Qk4yVmik76o2PDyfu52yRkgcfSqFr4XYx7b68eVgHUPkkncPvc9DkA8elO0m+W1kZXyUbrjqDU17q0kh22+Ykx949T/hX63knEmXYHKKaqz96N1y9b37Hm1Kdf2suTZ9S7Poenz3kt1NDueZQJB2bAwD7GpktdPskEi28MezOHI5GTk8/Uk/iawkvruP7tw/P97mo57i4uDukkLgfkKqpx/hHT/cUpOfRO353J+p1XpKWh0Meq2TttE2D6kYFMutUtoYiY2Ejdgp4/E1yst9bxnbv81v7q9PzqrdzfbYDDJ8sTdVXj9a6sDm+b4qH76Ead+ut/uv+bM54elB+67nSpq16W3eUjIew/xptzqV7PGYxGYlPXb1P41hW7FVVVYqAMAA9qtpMw/5aN+dctfB5jVpypvFys/JfnuaxdNNPkJlil6iNx7gc0rrNgeYsp9N2TRHdTAcTP8A99V88+LvFWtTeIr54NZvY4/tD7FWUgAbsDFeRQ4JlWThHENL0/4Jv9b1+E+gyr/883/Kk+YcFWzn0r5Y1bxR4qnQrH4n1aBx0kSf+frXJXvxF+KOjOd3im+uYOgfIJ/lwamfhxV+zWX3MHjkvsn2puwehpysfevjD/havxW2mWz8XTzOB88EkUe9fwxzT9O/aC+JVrIY73UYZuoPmWqgg1jLw6xi2qx/EIZjTl0Ps4SHt3p+Tgtj8a+UNF/aF8Zi7zdjT7m1JGQtvtYDPPf0r6ksb62l0xNULZtjbi547rt3V5GM4VxeBr0aVRp+0dlY6adeM02uhW1DxBFY6pPbG0MpgEZHTLKy5ZufSrizxXUSXEKlUcZ2sMYrzPxHrcd/r0GrQoI+gZW+ZmA+nTA6fjXd+HfEFj4j083Vo0m+FvLlV12kH+Hj0x/KvtOL8sh/ZSlTgvct8ltoKlTnCSk76lfxtff2b4S1bUA23yLSVwffacfrXhHhP4jXmladb2cDZSKNV29Qa9D/AGmNSfTfhFqix/626eK2QD+Lc4yPyBr5U0LWPLnhupxJE6MThI8qpz0x6Vp4f4Z08DOrezlL8kc+PrwVoTjdH0D8Zrefxd8P7PVLmxlhv7YmWDnIlhI+bjt2P4GvnRk2cGvX7n4l2WpaTDYyal9jCxhCGVgD16Z6da4640TTb6YSWevaa285O5tuPWvuakeZ3bNsozrCUYOjVlyrpdP/ACOUt0+QHvuqfeqllPSujk8LXvnsbVbeeP8Ah8udWqnf+HNYt42aTTpipHVVz/KtIrlW59JDMsFUX7urF/NGXBcusZRJpFVTgqrkAj6Us1zcXGmS6QLhks3kWRoxzlh3/Kq32W4iDrNbzR8/xIRVe2uGiu3yQD2Boc0/iE1RqLlaTTO60S3XVfKtb7VjaWltGVhtgPndR0BP+elWNIl0vR9XgvLjUIvIijMYKDHODjOOcgnrXJ2WozQK00ExikYbSQeQD1wab8SI7SzNjFaXYufMjV5mXOMnnH1pPk6HHiMqo06Uqt3bse/fDWO605h440++VdLu2ZdSt9pYXAH/AC2XHRhx7daT9pK+tr3TNCuLOZJ7eeOSaKRTwynbg1wnh7xcdT+HFl4T0C0aTUZJJI2TPyqhGTjnOBzWl8WdNm0Dw14X8P3EpkltrMgsDwSzknHtk4r5vE5TCtjoY9aSjp66W+85cPy0akKa3d2eaeQ3/PNaK7D+zf8AY/SivT5Znb7Y8QmXbI6+hNel/s6ATeOvs2cGSzmT8xXm92MXMvH8bD9a9E/ZsbHxOtl/vW8v8qjN3bA1X/dZ4VN+8ixHJdW2tXmmahkXEEjLz7Gva/gLpMfk3etyhd+RDET2Hc/yrhP2g/D0ul+IrTxPaLiG7AWXHaQf4j+Vd/8AC3xFp+m/C+4v32FrWRvl7szcr/n2o9p7WhGUeppOTcS58bfGq6HpZ0yzm/0mdf3hU8qvp9TXnvwu8J3Vn4n0DxHrduji/nfyYZByOOHI/UVY8DaLcfELxxJqupAyabZSb5c9JH6hfp/QV6d8WJrPSdFs9Y81IrnT7hXt0H8fGCoH0qF7torczqaLlRxfxzvpLjWZtPhbAW0KD2k4kH54NcKJ0v8AUbPxFpkltIbiARalatIFJ4x3pPF3iCXxBr73sMEcb3ZUpHM+F4HAz6jn8DWMEtbN2TUvCazZ/it5c17FBqEEjxq13JmrP4ajsLHUja7L+1YKYIJGBCZzu/KseLwbot5cXKW9xLayQQ+ZcgDKJxkjNaenw20kbJZ+DNQMb9D5xUr9DWpfWMNhHZvNa6nb21y4W6t3G8zFfujeOgrsVKMtZGHM47HW/s5fDfT47i51nUIhe28ibIYriIcc53V9C6RY29hZxokKJARkKFwFJ9B6VxnweKv4aMqqgb7Q6tsOQCMAgGu4sW8u3DSnzAPlKkfd+lePWkudpHak1FEljGxdnEZYKuBk8+v9auJArMDIrZ96pWvM5UTNFlRtAPXH+RWnGQSMSB+aUbMzlcrhJI7poiqGEjK8fnXH/EzRrPVtGliurNWypXJQHGOldpO9vEWa6kCHOVYnAA9qoaoLW9tngF5ESwPG8ZqJwe6Q4TSep8+fDHSbWJtRvdQtRcR2ltOVVx025Ax9elWfhhrER8QGyWQgZH7sn7pxyP1q6bjUrHVta8M2MEFzLIq7rjd/q42PTH1qtpfhP/hFL2zndmknmO6SVhjkHkD9KeIoTnh5UW/ii/xTNfa09Z9br8D0rxnqd1pPhi91CyjEk0SAqMdMkDP4ZzXmnw78c+Irnxba6fqNwbuG6JBTaMpxncMdq9gREmtgrKHV1wVIyCKo6V4b0PTLxryx0+KGdhguByB6D0r8KwuMw1HD1KNSneT2Z34jD1qlaE4Tsluu5sZ54xSs2R9KaDUsME0smyNGJIzXl06VSq1GnFt+R2SaWrI+3GSe4rc0zT441Ekqh5Dgj/Zo0vTxCVmkJMuMbewqzqV9b2Fubi4bbGCAx9ATjP0Hev1PhThL6ulisbG8ukX0835/keTi8Xze7Blg8e1IHXzPL3DfjO3POK4rxH40aOcWlhCyFZPLmkdCSoI4IA9gx/4DjvVnw7od7KINQ1C7lWcr85STPmoVOB7AEkjvX6Ko2R5xu6/CGtVl3BSh9Oua5jU1uH0+4S1YC4MTCM5xhscfrXU61IsenOu4AtgDPeuZnnjhjaSWRY0UZLMcAV+O8cUYxzWEqSvJpNrzuezgJP2Wpwfw9svE1trk39pQyRW6QhJWmkLGR+uV7f8A669AXczAIC30rz3X/idpsV3/AGfoUZ1S7PBZTiJPcnv+FVPDfxEuI4Qmt7pWuJZTEbdfl2ocEY9Bg81pVyHG5viPrWMiqV7aJWf3f5nZVxEqrcoq/oeh3t9FbMUP72T+6Og/Gsye7uLrh32p/cXgV5pq3xb0v7VIsGmXbtn+LArqPhZ4guvFGqb7rRZodNCn51JJY9vbHrX1+XcP0MEk6UNe73PKnVnN2Zvxpg1OJFRdzsFXuScAV0tpoMEOovIZmlhb/VxMoBX1yan1rwt4f1/RprC+tS9ncDD+W5XIBz1FeysFO+5z+2Ryum6vpd47Jaahazuh2sscoJBq9LNHGm6RtozXMz/s7+BdyXeiyajavnIeC8K/ka7HRfDV5pmmiwe8n1AQjEcszKzxj3I61M8DKPw6jVZMwNS8RafaWcr/AGgBghIPQA9q+dfEV5plnD9qk1a0mZ3O+NG+dT7ivRf2hJdHttFgtZmSWb7UBM0R2YYKSAce3OPpXzdrRt55Xt2kOUP7uUrgsO2feu3CwjST01Jblfc1td8VW0Nv/oZEzsSBngCuOvfEGoysd0ibfTbxXvnwF+Ffw58W6LHeapqk99qwz5un7/KWLrg+rDp0q98S/wBnKzv/ADb7wPP9mnQZbT7hvlcgc7GPQ+xroUl1JnNs+Y5ri7S4+0eYwbrkHpWpZaza3yiLVoPN7CdOHX/GrkPgrxJceJD4bOmXEOoc7oplK7QO/PaqPjLwjrHhHUPserQeXJjPB4rSNRJ8pDoTcfaW0XU1G0WQRi50y4S8ixn9399PqK+wf2ftWXWvhbpkd03mSWyNZXAPoOmf+AkV8MabqlxZ3KyW8rxMOjKea+k/2OfEU9zqXiHRrmTcbgJex57sPlfH4Ffyr5fi+g1gViaa96k1JHZgarc+R7M9BvfCtyNcu45dNneCMn7O0eQCAOMEV2fgbQ00Dw9FarGFmkPmz/7x7fgOPzrfBGMY5NITkH29q/Mc14qq4/DewjHlTtfW+3+fU91Oezen/APO/jP4N1Lx9b6Z4d0+Ty/3r3UkjKSo8tPlBx6lq8ev/hXf6DefZNWktLYcEndkOTzx6V9RnUm0lJL9UaQJG25V6kda+cvjh4qvPEXiaCS3jkWyWXc/mR4427Rz+dfofA2Ip1crVNbxbT+ev6nlY1zVVWWh2EmmaFD4Ut7i40vTrpYrR3y0KkMd20c/8B/WvK9P8E6frd7c6ve2sWl6ImcSsNgdsE4X9fwr0RdQtLTw5pegx2Ml/PNYxLHCudrsSWwfbLfpWnc/BfVL7TI7nxR4jkt3Y71s4U3LEMcKOcDA4r6+EUm3I9nKo0KVJSrJXltdXPENR0vwPDDcmwudYeUQsIpI2IRZRjH1HX9K5EXGs2ozb6zdr6Asa9j1r4YrYa39j07xTBBEwYn7TwQwHHHTmuPe81u1WXUdR0fT9Ss7ZxbyOYgBkDA5X+dXaKWh6tfJsBiNZUl9xylv4m8UqD/p6SqOokQHNOTxRqUsm250jS7lvUxAE/lW5pV74Sm8OaiLq08nVJGKwYJKqu0YI98g/nXIjbHKJNoY9gehrNttXR4+J4XwShzUlZ+TN46lbrbtJfeDFSNCVZ4XIwaz9dn0GXTZZo9H1O1nVcx7zujz71ck1lLgRrDbvlY1Qgk4yvG7HfPeut8I399qVu1jPEotlhcS70GwIB71zU6kpbo8N4epSfu1pW7XbPJ9C1a70jVI9a0y5+zNBIv7oN8/uQD1Fez/ABO1yfxLY+E9YuEKTXlgJZF9G3kHHtxXn/hnwc/iLx5JY6DZy6gS25I9wC477ieg616h8W9NNl4k8MaOIo4jbafFEY0+6uCcgVhjq372lTXW7+5f8E9PL6MoVHUm+hU2yUVp/ZfrRWV/Mv2rPnDV12andL2Ezfzru/2cn2/FWw945R/46a4rXxjW74H/AJ7t/Out/Z9bb8V9K9/MH/jprXNNcvq/4X+RxUnflZ9VePNAj8SeCrzTWXMwQvAfR15H+FfMunX17b2VxowdxmQAxf7QyB+WTX1xBIVXOMjHSvnjxrplvofxqtZHVUsru6jnxjgBm5/XNeHw7jo4nCR7rR/I6ZXhJnt3w50OHwz4Os7HCrLs824b1cjJz9On4V5h8Rr2TxRrki28jPaW4EaDogzn5s/hzXTfF/X7uzmsLeJriK3aRfMkiGQyk9D7dq85s5MyQw3jTSNqHmSRxRELGoBIO71AGMCvosNRTfPJnm167Tstzk/F5MV40KAEKqqdvIbA4P8A9esaLxCtlbiK306Mzk8Su7Hafpmr1zLIdPT7cm4Ef6PMB1A6qfeuduEV8lG3D2Of0PNd2qumcMpXdzf07xNq/mDfdyLn0YgflXRXN/fXulSqLiSVgNyhnOAe9eeQyFGHXj1GK6fQtQBwhbB7c1zTrVKb30PQoQpTW2p9A/s4+JLWD4dwW1xPD5wupiytIFflvQ161aapYzSeZtYN6q+a+GfFOnypMurafvVt2ZEQkYP94Yr0jwb4q8zR4ZriaSK4VdroSRkjvUqlGo3LmsZVXODty3PrG2ubAHcFwT3IyaLeOxibct1KD1+9ivnWLxhcAgQTXTH/AHiBUd34s1iRCv26aFT1xJyaynFQ2ncUYSm9Y2PZ/iP4307R7E2kDJfXcowI+CqD1avHNW8TtLbYTT7YXDFi0+5gcH0AOOK5241G3Vi01yCzdSzZJqgtwLyUrAJGAOBhaKdSsneLaNnQpJWkk/U9L+D17eX3iqER2KPEF2TsF52j+Jia9Q+KViknh0XKY3W0gbI7A8H+leL+Ab7xXp8iRWwW0s1fccqN7/X1r062fxDr1o9lcIvkzjaxZcHr2p4mvHCtVsTNJeb1fkluzlnyVPcpL7tje0aXztKtpV53Rqf0rdstLllJM26NcAg9zT/CeiJpGmwwSEySIu35u1bXQEkgCvist4KoTqyxGJd022o7adL9fl0OurjpJcsSGKztoshYl56k85qSWRYYHl2kiNSxCDkgDoBWN4k1z+zrOCa1VLgySHPzDBVRlxn1wDgetZmlN4h1S5jvpJDbCJxtVlxG0RPP1JGMema+8oYShh42pwUV5Kx58pSl8TLVz4ohuXhi0dTPI6mQZG0MAMhef73OPoaqW+iajrBhn1Vniwqh/MOS437soB93I+Ug9j7V0FhpFhZTSTW8W15CTyc7eScL6DJJ/GtDOFLN0AyTWvNYkpWej6ZaxeXHZxY4yXXcWI6Ek0uo3y2ahVXc7Z4z0qteaxn5bVc8csw/lWPI7SSGRyWduSfWvg+IeNKOHg6OClzT79F/mehhsFKT5qi0MfxL4ieymijkR7hiGLM7BVj44+ua8A+M3jqFLj7Ib6XUbk8m3jk2wwj0IHU11vxc8TW+geNLo6jG6IdLD2ZP3ZpATlR718zte/arm4u5m8y5mctuI4XPU16nD+CpKhDEtXnJJuT1e3djrvXlvobth4t17Srlr62lt7Fm4XdGGIGc8A1Wfx14k8pY0vZZSIpIVxGq4SRssBx3NZG3zHZgGkfu7ck1b0qOe1uBcPDkJz8y8GvoZqOrZFOU/hTOr8E6huvoZtesXuo4CNyBthcehNfT3g/4peEpLC20qGH+xWQKsZZcxAemR0+tfNdsbOaDzoy8bSjdsYY2noayNT1G40+72oGZMZPtXPTru9jqqYWLXN1PvdhFd28Tz2jSW5AZWt23ow9eOar2NrfaoGT9/YaVn5Y2OJZB/wCyivOv2Z/G+l3/AIDttNfWrF76CRwbaScLIi54GDXsyXkeRvVlJ74yD+Nd6gpJNnlOfI2ktRbO1htIFgiQJGo2qo6AV5z8X/Hnh/wFpTq1xHDeXeVjRQXZiB1wOw7/AJV1uv6xKi+VbqyKeshHX6V4X8SfhYniTU7rXW1yVLlxnF1zHGo/hB/hFfNYrivLKGKeGqNprrbT+vwNKWHqNcx85eOtU0m91gXVnNq80U8zTXpuXHzyHqyjtXLy3WyeRVffEWwC3XHbNdB4m0sQ3VxHb3dvdrBJ5ZaJuH919RmuPvree2k81FP+0h7V9HSlGSTiTUUovVHSWN7fabdx6hod5PHJEQ2UbDxn8O1ey+Ff2k7q00d7TxBosV7fAAJco/ll/wDe9/evnuyvVVftEUvlSqeFFMmn85mkbawY5PGB+XarcdSGz6u+D2pav8WtZ1nxHexwWy2EMdjZpFyUVm3sSerdBXkX7WVrJp3ju106W/8AtLi1Ejp0EZJIA/Ss/wCEHxG1jwL9ph0u8EMNywZldQyk1yHxM1/UvFfjO81vVJFluJtq5QYUKowABWUaVqvObvET9h7JbM5qOPJ7Zr1T9mjVp7H4uaNbxKSZ3aBsd1KnP8q8wRMda9c/ZSsVu/i1aTlQwtLeWUsexxgfzrlzpr6hWur+6/yIw1/aRPs5eTz0p2aaA2N20keo6UZ49K/nFxlF2aPpSOdVkhZGXgjBr5J8dXXiiDXL/wANXTyzWyXQiT5OWUPlMEfhX1yehFc/4jFh+6W5EUbZ3BxbK7ZHfPWvveAsw+r4udFq/Mrr1X/AucuNpuULo8kt/GUfgj4iXGo3dil7BZCOx+bkwlY1GQPwP5Gr3jP9oa11TTr63sYfs0wtyIHbkmQkD9Bk1xPxP8J6hc+Hx4q0e6ku2vGke+hUHcBvJV8fSsD4B+CtI8TS6vc67btcpahEWMkqAzEnP14r9epSlWkktD06MsPKNNwheSVr32scnqGrXN9dS3FxeSzyy5Lszk7s0sOr30Ol3OnR3LfZrnb5qnnO3pW78Y/Ceg+HR52jCW1dW+5vLK3515vFqzAFJ14PcVrVo1KejOp5rCE+Sr7r/A3bJLc287SyMsgAMYAyGOeRTUUCTJ5rNj1S1UAB6vW88Mo3CRfYHuaxj7u5tHFUZ2UZL7zu/AHiXSNDnDalotnebUyGlzgLnkn867m61DQ9TsL2O3tI0S4zuRJflI7ds148An9mTTeWGkIWNM+7An9Aa6uz1bTo9MkmFtI12hQJH5e5XXneWI5GOMVqnTtsfI5lHlxMkmULiwu/DvjSxbTXleRmjdlVj0bB2nHXivUvjAfN+KOmKVwUslZgO3y1zvwKsrW9+IdjvMtyWVpsOxbyivrnr2rpfiqPN+MU3XMdmoX64FfKYrE3zeFG/wAMJP72j1aVaFWDlGNtLfgkM/OijJ/vfpRS+truej9RR82+ME8vxNqC+k7dvet/4Fv5fxT0U+srD/x01lfEKMR+L78dP3lXPg1J5fxQ0H0+1AfmDXs4xc2Aqf4X+R8vhZJ06cvJH2tBymTXI/FHw9b3+hm+is0kvbbDK55YKDyBXXwH5MUXW/ySVwRjkHuK/LOGcf8AV8T7OT0l+Z6NeHNE8S+J2ptfy6bc/KdKvLT7OwD8xzDk59DXn13fzWt8iWd1bS29zD5STeZkQsRnbnsdwFevfEbwuY9Gu9U0eNBPGpk+zn7p9SvocZrxDRLb7ZpU89vbpdRTKy3dqGAZXB4ZfSv1vBTi4Hh4q/NsRs93YxGKeEXUEi7pLc9Ymzzx6d+Kx7xo5I8xqF/2XGSPx61qlleKGObUvKK4UpeR4ZeOxHOKzNVSRnxDc2t0SdqCIFia6upzdDLfcrZ4B+hqe1u2jbcpwR2qtcrHCzRu7ySDqir0NQG4ihQqxZmPJA7UpRUkVTqODudppmtRSRiOY4P8614tVsoVGGB9K8xhuz+XvVg3kzY5rmlhtTuWN02PSz4k/hiB6VMrapqACqhiBGQW9K5r4bS2F1rCWeokK0hxG56bvSvorwf4GmvZIxHbnn+N6prC4aPtK8reXf0W7+RhVxNao+WnH5nn3hjwa0zia6Uy7v4n/h+gr1zwv4HYwBbazKL1Lsvb2r0rw54N0zTIlMkYnlwM7hwD7V0qARrhVCgdAOwp161etHlov2a72u/8l+JzRpxTvU1ZxmkeD47Zo2aEEnq79vwrp7CwhtVGVV5AchsdKbqOq2diGE8jb8qAirlmLdAB36Vi3GqXeu2V3Z6ZutrkbZIZGyFkj3D+LsSM/SvHwvD+GpVvrFRupPvJ3+5bf5HVLESceWOi8jT1fWVso7aWCNbmKW58iV0biMnIGfT5sD8awLW51bxDdugjkhs1lKzKr4DDBU4P0Ofqp9a2PD+hrY2UsNwwkS4+aaAgFTJ3bPqcAn3rbQKinaAo6nHFe9zWOcy9E0G307TBYzMl3GH3jzIxjPrj1960ZLi3iKxvMqE9ATWVqOpNITHbsDGRgsBz+FZuSRzz9TmvhM544oYOo6OHjztbvp/wTuo4GU1eTsb7ataADbufnGAKzb3UJrn5f9WgJ4U9R71SzSZ5NfEZlxhmOOg6d1GL7f57ndSwdOm77i0negnjrR3xXyi8zqPBP2lPDHibxJrVrBplmtxp8dsrk8ArJubOD16Y4r5ujjWyvHjuoi5jO0oTtKkHvX3lr8YeSL6EV4P8ePhvDcWVx4o0hUiuYFMl1GOki/3h71+78N4hPL6MX2R5OJh7zZ45H4r+xgJaafaquMfMuT+dV5/Fd5fXga6YLCMfJGAAKxpPs5JjuIpI5AcEr/UVoaDpsM8iKHAaR9ilhx1619BUUUrswpc0pWR2ljqVveJEluxYLjqKbrMFyy3csUe9prZoYwOu71xWL5cWjtiKRw28qWPAYA9RVTxF4skjijjsZisysG3jtivPhCUqnuI9apOMKT5mR6NbxQASOGSUHkjhga7zQfiJ4x0JQmleJNSijHSN5fMX8mzXn9ncR6hGs6TbZHJLKTyj9x7g1aW4ZW8uQbHHbsfpXqzclscmXxwtR8tRe8ekeKfi5428RaVb6fqeq5jgl80PEvluWxgZI7DNYN9438U32ltpl3rd1Lav99C3UemeuK5gzr3Nb3hfwze6ynn/AOqtQfvnqfpXm4ilSm1OpFNruj6GFKjSjokjBlG4hs4YcgjtTzNBcL5epRNLubJnTHmAY6ehFegr4KsY0O/zJG7EnpWJrfhPy08+zkyTn90w6ewNOGJhsZVYUa6tJHm2q6LJbxRXVvLHKJQflQ5ZSOoYdqolWmYCKHysABvm4zXVtHNDLvUmOVTjPcGqF7Z+cyuAqOBjcoxu5713wq33PDxOUzh71N3RhZubeYqQAcd+Qaju7qaU/MQPZRivStf8D/ZPAsXiXTL6z1TT5490kfmBbm1kHBBXrgH868+s9G1O+QzW1nLJECFLAcAnpW0WeTJNaEOj2F3q2pQafZxSTzzOFVVGSa+o/hn4UtPBuim2hIkvp8NdTjqT/dHsK4j4A6RZ2TahcRqk92irG8/XaTnKr7cde9es/dFZVJXNIRsrlu717UrCxcwahPH2UBicn0wazYviR4isrhIp3t7lCfmDpjj6iq3iWZbfRLm5fjyULg+lfOeqeONWk1BpI3KxgnaD396+UzDJ1mGKd4KySPvsmxeW4TLlLFLmcm9LXfT7kfVGk/F+G71ZdNfQ7h5dgZmgcEA+mD7VrfGjU49M8DPrXzFImX5lHID8D9SK8j8B6X4P1jwRJf3+s3lneajAEe5k+aOJweCMcjBAFdn4M0PxAnw117w54iuLLxJpqQPLY3VvcCTzVAz5ZHUcgYz61x1eG6GXVKWNwys4yXMv7r0b+R85icXGpUmqcfd1scp4f8cWFtptssd/EAkSqwznnHOR+ddj4P1DQjpOp6tYLbxg4a6ljxg7RnJxwK8Hkm8CzMBdaNf2Dd9hOM1pWt54ej8L3WgaL4qmsIbuXzLjzY8lxjAXPYV93QcIzUrnj4XOIUKnNUjJfL/I5T4keM28TaiwW2WGFHbad2Swzwa5saHdTeHZ9cV4fs8UwiKF/wB4Se4Hp7101x4CMo3WGv6bcp/tSbSfzpk/g3XoLRkitoLgMDzFMG/TNdFWrzu5lUzOlXneU9fuOLt7d5SFRGdicAKMkn6V3nwv0ex1Lxfo+m6pGfJmuNswPBAxUfg3T7rQL2W+1PT7uN4oT5IRMnceMj0OM1teH9U06PxJb6o1pcWciuXLNl+3U+9TKKcNzppcnKpqWp79qvwz8MXcqWGlw2qskXmOCSM9l59etZM3waiiG6KSaBQP3hR9wZe44rL0fx7aWl5Jdx6luLoqDch5Ayeh+terfD3WJPFUTXSxRi1Q4MiAjcfSvn8wxkMDh5VpvRfj2R0UrVaivqQ/CPwHZeE7G6vAhNzdMdhccpHn5V/qa80+IeX+Ml51+W3UcfRa+iJ22Db2r558YNv+LetN/dRMfQKK/OuHMZPF5lXxFR68r/NHt04raKsv+CQ7x7UVXz/t0V6nP6n0/IeEfE9Nvi674zuwR+VRfCxvL+I2gtnGL1B+Zq78WozH4qkPUmNf5Vl/D5vL8daJJ6X8Wf8AvoV9zP3sFL/C/wAj83y53wtF+UfyR9y25O0YqfG7g9xzVa3PAqyvrX4QpOElKL2PeseafEG8vZruTQbKM+a/B9Cp7n2r5m8T2+peFfE9zaRzS28qMcMvG9T0P0r7F8TabD5v9qKp87YImI/u5zXz3+0PozN9l16HLbR5Eo9O4P8AOv2XIMfHFUY1O+/qjw8bScbnC2/jzUVCrfWVlqAUdZo/mx9RVTUfFtxMWaysLSxZhhmiXk1zffpTxG56LX03LFHmXY+3uLrz3aPLyODu4zmtFvDevY82TT5iDznHXNX/AAXbx+dNPI6K6FQoPcHINd2+pW1nbi1uJwrLwFJ7dq5q2IcJWijopUVNe8zzWPRdQVgv2OXPpir3hvw5q/iDV10vSrJ57gtggDhPcntXr/gDwDq/j64Q2Be2sFYeZdspxjuB6mvp7wB8PPDfg6wW302zHmkfvZn5aU+pNYVq2IdN+yiubz29TZ0acWrvQ8v+DvwT0vw3HFe6pCmoaq+Msy5SI+ij+te7aVYx2ceNqbx0KjoKkZre1hLMyQxg8knArnvEviC9tL9bXToVkLRDBPd3+4V9RkEH0yK8jAZI6db61i5+0qfgvRF1K948kFZHTXtxHZ2ktzK4CxqWYntXJP4nvNSmFnYW7W8zICzSA5RweUx36EfiDVvRNP1O5ZptUlZobiMpcwSr97jAwO1bdlZ2emwMsUYVQS7uxyxPqT+FfQNpas57GDp3h+e4uBe6rK4H31h3ZKMTk/N6ZC49MV0CtZ2zGNfKiJyxAwPesrUdSeYvHCwERxzjk1nscnJOTXwua8c0MLUdLDx52ut7L5d/U7qWAlNXk7HQvqlmgVvNLZPQCs281OaddseYU5zg8kVnBu/6UufWvj8x4zzDGQdONoJ9t/v/AMjsp4KnB33HZpab60A/Wvj3ds6rDh0pTjtTT70Z4/CgBenWkPtSZ5oo6AUtRj3KpHYnrXCfECRY7e3s7xpY9MvfNguZohlo/kJB+gwT+FeiSx+ZAe/JyPWuX8ZQL/ZRdrc3IhkWbyR1kABDqPcqzYr9v4RUfqlBNaW/zPJxjaUrHgM3wV05tW/suLxATLKDJbvPEVEoPI2t0Y1yes+AdT0eWeG0zdvatiVY+XjPuvUV77Y6c99pUWn6XFD4k8PtKojSWXyrzTCTyC3UAVFbaOLrxXfyeF7yaWFCftuo3GDb24AxsU4zIwHvX3NTBRaaT2/r5Hl0sU4O9j5iiguNYnbTpG2zoSU35y3+z+dctf28ttcyW1zG0c0TFSrdR7V9YeLV023WS40nTl1C/RSFuZYEQF8fewOnNfN/xM027g8U3UzeZcLKFkMoQ43FRuH4HNcsOWPu3V0a1Y1J++07M5uB3t5RLExBB/Ouq066i1K12t/rFH41yiqDgMPzre8F6HqGqaxHFZgrHn96x6Af41VSSjG7MqUZSkox3Oh8OaNdatqiWiKdoPzuOgFe0L9k0fShGu2OKFMenSoNE0u20WxCqBvx8zEck1518XPEkhU6TaP80v8ArCOy+leHJvE1FFbH00qjo0b1HexvWXjb7ZHLNZpDIfNMaRvJhmA/iAFbNjY69q8EV3HprpmcRz2+/KMh4D5PT614d4ZFxpur2moRnLQSrIFPQ4OcEelfpL4AvtE1/wAJabrWlW9sLe5gU4RB8rY+ZT9DkV6UcFSTVkeN9fq66ny7YfAfxhqvmzH+zJBnLKZSsoz056E+9YutfCrXPAk66p4ksjLo0h8i4DYwFfjhhwG7g+tfVOo3Edj8QNKXTQVjniljuo14XA6HHbBrovFGlaf4g8OXulalseyu4Sjk4OAejD3HBH0rqq0FCKd9GjFY2tN2bZ+dXiLw5c6ZqDW8Aee3c5t505EqH7p/lXYS/DPX7TwtF9iKfbbhN11GWIZR2Re31/KvUtO8G2/g7Qhe+JTHefYLp1smQ/cjJxk+oJwQO2ao/wDCRa34mvJrTwtbQpGnDTzMMjPtXnYPEqvS5k7q7V+9tLm1Wlaemx5B4F8YzeC5rjSr3SJJonlzIU4kRhx07169o3i7Q9Wtlkt7sRk8eXMNjg/Q1Uf4U6pfTNd61rSmZ+W8mLr+Nc34k+Fmtaddrf6TfLfQxnLRS/I4HqD0NdcdWk0Q4xS3Njx9rFjdeFdStbW/VZhH82Bn5SQCD9c/rXhUlj5sn2dYSzk7UUDJJ9q9Pi01pkdvlDhCjbgMSKeNp9fT8KzdO0f+y7xL4SMJIn3oCchCOh5raeDldcjLo11Cm+ZFW3ih0PQbfSJtQ1JbuVifsYtSEDE/dBPU5qz5HjXw3rNtLufSJVjMkSsxEcwX5iG7dM9a9IPxD0LVdNhj8WWtlfsvPmYEcqEH7ysO/esryfDHjq4V9H8dyXRU5TSNWcQnPQgP0bjNRUpwacWvXzMOeSd0zHt2m1rTLe9hs7aWC5XfHucAjJ5HTtzXmWn32kWvj37Vq9ssmnpOwljVN4KjjgDGa9t1LQ7jwZ4F1yG5014Y1kZtN80ZKBxzhh2ByR7V81yFjMxGetThaatJnZUmuWJv362eqeK5IvD8M8djLNiGNvvBfp2rs08EalBbrcp9rWM5J2vkqPcV2P7OnhOCPw9Lr15aq812+2JnTIWNepGfU/yr0fUrO4SKW6jmtVt44m3JJHj5QCeK4cRirVOSJusHTlG7ifLf9r30bSQx3dxlWxw5xgV0OiyajfkLE5chQfmGa5PzPtF1PMg+aWUscDjk5r2L4E6E2pjULgSbWiRV2FQQc/8A6q7Kr5Icx5ywdOU7JFbw54V1fVNXtdPOn8zMBvIwFXua+rvC+j2eg6JbaXZRhIoUxx3PcmsLwF4fXTEe8mCvO4wCBjC11xPBNfjvFOdPHYn2MH7kPxff9D18JhFQT7siua+efEe1viZ4inOMrhfwxX0HO241876x8/jLxLcDnNwyZ+hxUcIP97Xa/l/U9ShG84rzRn7W9B+dFN2fWivf90+vPJfjKm3xFFJ/ehFcx4Ofy/Fukv6XsR/8fFdf8aYx/atpJz80eK4rQW8vXbF/7tzG3/jwr7yilLC28j8nyiXNgaL8kfd9qcqOatrjFU7LmJPcCrqDn2r8DqvU+jElijmiaKRcqwwRXO674V8Lalb/AGDVUR4nI/dvLjPPFdI3fBrxHx94Z8SzeLZrhYbm5SSTdA8ZO1V7D2xXs5NKrOTpxrOC33ODMK7oQUlT5jtk+DPw7Yg/2Iv/AH8NKfgr8O9v/IHK89pTXXeD7TU4fDljBfB5bmOECQ9TW5Bp91IVzGVVu57Ct41s5qTcaU5yV+jZry0bJtJHm0PwX8AI/wC50uRWJHSY1uQ/A/wRdyx3d9Yzs64whlOMA969AtdPgtY/NuGDMh3bugAqDU/ENtaW8Uib2eZsRgqfmIOCPqcYFfd5BlmOp/vsdUbfRXf4/wCRwYirCXu00aumWVjpNhHa2cEVtbRLhVUbVArN1rXp7O6eGK3WSI23nQyk/K5B+ZeO4GDWSLfWtfifzrlre1kG0BBgBc/rkbSD6gg10On2NvpumxxTMsiwZKsV+7n0r6pyUU29jjcTBstNv9ehMmoPLDbyIpjQtkoQcg479wfUAGuqs7KGCGCPYshhXajsoyB7elZ1xqjfOluABjAaqb3tw+CZmyBjjivk8dxnl+Gk4RvNrtt951QwVSavsdFc3Vvbr88gyeg9axb7UJroBceWmOVB6/Wsq/vreyg8+8nSGIHbuduMntSWd5bXtstxa3CTxMcBkORx2r4rOOLMZjqbjSjyU3p6/P8AyO2hhIU3rqyyT+dITj8qCaQnj618WdovUUvNNLBQWbgAc1n2WuaXePara3cchu42kgAP31U4Yj6Zq40pSTklohNo0smlFNH0pR61mA7NHakGOaM1IC9OaTPrxSZ59qM8UJAB/wBWccc1g+MXjXRnWSOQkkECM4fIPVT/AHvT3rU1G/s9PtzLeSiNCQAT3NcN4r8Rafq0j2EPnR3FtF5wDcblztP8xX7dwfRqVMBRmlor/mzxsbUjGUo31Mecm8jmuG1K2gspYiL7VLPCTTQjnypI/wCGQnAzVX4neKoNB8K6X4d0m3Ngk+xnhU8xRHpvP99u9U51tLkg3Nrp11ICD5kk/wBluOOfm/hf696yPEyf2lrN3qF9NpscV0YxLHJcLJs2DAxt5Hev0KcOePLf/hzyIPllexUttfcqI2wV9KmMmnXiDzo0yeoIrKl0sMEEWoWzpF1FtbOMj/ebiuS8TeJI/D95HbTq8hkXeNnYdq+erZfODPo6OOpzhzPSx1Wq+E9B1BSWtbfce6jaf0rQ8KaLp2iQMluEXn6mvO4PHWnyjHnTIfQqaevjfT1Y/wCkSlsdMGsXQq25Xcf1ignzJo6rx14si020kfcT/Cqg9T6V5s0D38R1Qt5ssh3S57emPasLxPq1xql4ZZJF8v8AgUHOB70vhjWmsLkRSMTCx79B/wDWruw2H9lG/U8vF4r20uVbG3HDtAbOD/KvTfhN8XPE/wAPF+x2UcWo6S8m+SymOCD3KN2NcYdKmu0N1p8DTR8blQZKk9Pwr1D4Y/BzUNWEd/4hVrKzPzCD/lo/19BXPmOaYbLqftMRKy/F+iMaVGdV2ij3DwT8TvC/jWL7Rb2M8Go8giaH5489lYcEV1d1dSTwR265jto1CpGPQetY+haNpuhWCWenWsdvCg4Cjr7k96U61pf2tLP7fb/aHJCx7xkmvyDNuKcZmKlRw/Mqfbd29e3ke3h8HCn7zV2Z3jTQ7LXLBba9VmjVw20NgH6+vSsfSfDGkafB5NtYxodxO8DDc+9dhf5+zsyIZGA+6DyazrO6tLmQrHIN6/eQ8Mv1FfccEYmNXLFTvrFtffqcmMg1Uv3KhtLuBP3LfaYwPuSHDAex71j+JdS0+z0m6mnPkyxxMfKkGG/+uK7Arzhe9eMftE6pp+iXumSXkksLXUUsYkUZAAxwR+Nfa0leSOGaaVzhHuI1kfcCULblxxg10nhHSbXXJ7m3uLlII2gZRLszsYjAzXC2mo6ZeWxkt9Rt3XoCzhfzB6V3/wAK7Br6G8triby7ecfu7iJsfMP4c969Go0oXTJhWly8nQ4LxP8ACzxT4ele7bTk1fSVYN51s3mL7Egcj8a5TxdpNlqGqRXXh+BrS3dMNDLwYWGMgHuM9K9w1jwl458P3Tah4Z8R3I28hSxKsPRlPBriPEviiLVWVfFXh1dMvwDG1/Yx7EkPYunrnuK82TlZtGtP2bkvabGN8OZPFHiG4uPA0mqXF5FNbt5MdxJlYsEbipPfZuqbx18F/EVlrUa6Bol3NYsBufO7BzzXr/wN+HWn6bqp8Xw6vBqsE0AFlJGpUoTw+4HuOlezAL0xX55nXG9fL8XLD0Ixklve+/XZnrwwtKUNNjz7w5pKaHoNno8aMVgt1jVT3IHP61Nqmn/adIurePbhrZ0YNwRlSK7to42PKimG1t2zmJTn2rwYcbPm5p0vuf8AwDr5Vax8SeHvB015o0t+9yICszRohAy2O9e3/sx6WzabqfmA8TopOMZwDXqt34J8KXn+v0W0OeeI9vP4Vp6Fo2maBZ/Y9NtVgg3Fiq+p716ea8e0sVg3SoU3Gb0vc54YZRkmjUUeWgXaMDjikdsjt/KmeZwaaemTkV+aSqNnUkI5r501C4jfXfEZRhv+3SKR/wADNfRLH8q+XgzSeI9fk7PqEn/oRr6/hF6V5eS/M7MFDmrR8i1u/wBp6Kkx/st+dFfScvmfTcx578drOS1vLOOVSrqDwa8005m/tK2cnO2RPyzXsv7Ten3mn6zHDeMHkDk7geoPSvHLBT9rUgDIIP6195Rjy0uU/Lcqp8uDhFK1v8z7u0o7rSFuoMa/yrQUVleHm3aTaN6wp/6CK14lZioCnJNfglam3UcYrqe+KBk1q6VYKYxNMNwYcIR0pNP01g/mTgrtbIHrVy81K1syyzuQ6pv2gckZxxX3vC/DPK/rOMj6J/m/8jzsVifswZcUKuAMAe1VdR1W0sY2Mj75AobYnLEZxmsbU7q41BraTTt7QOglglQHDPnBVvQY/wA8VNo3htYpGmvZmlYyeYign5fbPp7V+hqy0R51urH6PrdzqE1yGsS9uGCxlR95ScE+mMHP51fsdHjESQ3yLOtvKxtSxyQh5APrj+grQgijt4RHGoRF6AdAKzr3U+VFscDuSOtcGY5phsup+0ryt2XV+hdOlKo7RRrO6RqCzBR+VYeoXjXDYQssXQj196rSzSzf6yQt3ANN/KvzTPuLp4+Do4dOMOr6v/gHo0MGqb5pasQnkU403oKZczrbwPNKwVEBJJ7Cvi7cz0O04/4qzXKDw7Db27XLyatG3kggb9qs2Mn6VkaLq+uaH4nuNHl0PzL3Wna/iijkAjt1yFIY/QZ47muw0u/0TxRHDeWzLP8AY5d8Z7xyYx/ImtGTTrR9Vi1RogbqGJokkz0ViCR+Yr2o42OHo/Va1LZO973ve667bHPKjJz5k7GJe+IHjuddayE95PpVsnmWKp1kI3Da3fIrP0zx4n/CKS6xqMULXAmSFba1cs7O/CoQcENk4rqbfTbS3v7y+gi2T3m3z2B+8VGAfyrEuPAegzR3qsLnzbqRJGm8350dDlCp7YNY0a+AkuWrF/Z167K69N9dxyjV3iy/pupNf3EUc7fZJZ7PzG0+Vf3qHOCSfTtXAeEJVs38GTS8C3j1C0kPpsJP/stei2GiWdreQXxkmnvIoDB58jZZ0Jzg+vNRWvhrSoI408kuIrmW4j3H7rSZ3D6cmqo43DUYzgk7P/KS/Vb6kypzlZ/10M/4feMovFsF1cRWb28MRDRuTkOhzj6Hjke9dPbzwzpvhmSVc43I2Rmsjwv4et9A02TTbe4mmtCT5cUmMRqf4RjqOa0NK02x0m1+y6dax20G7dsTpn1rgxrwsqs3QTUei8vPqaU1PlXNuW8nPTFNmmjt7W4upl3RwRNIRnGQBmnfnVfVVEmjX8TdHgIPuO4rbJKNOrmFKFX4W9b7FTb5dDC0XxvoWtalDptil4s8yM6tIuFG0ZK/XrXSivMNX0/RdF8TaNq+n2txD9lkXzfKQlQWwpDe2GNeoGvc4ty6jhXSlRgorVO2ze/5MbcL2i+n3HOePLGa906NYUZtj7jgZxwe31xXnkl7ZalDYtHG8Oo2kTq7EY81ckPGfcYVh7Zr2U4I2nmud1rw3bXFwl3bQojj/WIBjeOuQezA8g/hXt8IcYUcHRjgcUrRW0u1+/8AmeVjcA6k3VhueXIkqymKNi4XnytiOef9h/5qcVPtuQdy/bEfOMRaMiv9Mniui1zw/NbIy+ZaeQ3KtPFvhz6HHzRN9OK565hiVBCiWzIO4v5ZF+gAr9eo1oVYKcXdM8aUGnZmXqauBi6MqtztWeQSyn/diX5R+NfPvxMd5fFk+UZQqqF3HJI9c/jXverv5MTRw+VEW6iOPaD7HPzE/WvJfiH4Pv7df7bmkCiXaGRzjLnqE9QOtE/e0RN7HnKjaQwFWmti6CQZ2mrTadIqbgfwxVnw9P8AZrsrcWxuI88x+prKpSlBXkOE1LYxTA2cBc10ngr4f+I/GF+lrpNjIylhumZcRoPUmvdPgx8L11PUY/EGraKtrYAHy7aYcy57kV9CaPpdhpdqILC1it4+u2NcCvgc/wCNKGBTpYW06n4L/M9PDZfKb5p6I4b4R/C2w8F6XGt1cNqF8VHmSsPlHsB6CvSAFUcCm04GvyHG5hicfVdXEScme3TpxgrRRHcBmhcJ94ggZrw2Xw7rg1CKzbRmi1UThor3JKBAePy9a91zxSE16eR8Q1sojVjTgpc6tr8/89jaE+QitElFpGlwwaUIBIR0LY5NVX0mzkJZYVjf++gwwP1q+Khurh7aMypG0gz8yqMnHrXp8GZm8NmHs5bVNPn0/wAvmceKhzQv2KYjvLTrm7iHpxIP8a8S/a4s4dQ8IaXqsBy1pdtHIDwVDr3H1UV73a3ltdx74nBH8j/SvIf2q7yxg8APayQxvdXU6LEx+8MHJPvxX7VSvzHj1PhZ8eSL+8AI619mfs8aNHZ/CfT47iFWW5Z52VhnqeD+Qr5i8KeCNc8Q3kEtnYTy2okAlkVeFHevtrwta2tpoNnZ2bKYoIlQAdsCtasr6HPRj1I5NNkiGbC4IUdIpjuX6A9RWXfaLp+rSfZNU0sRyyDGSgZW+h6GuqaPI44NOt1JPzcjNeBn2axyzBSrPfZep3UKPtZ2G6RYW2madDY2cSxQQoFRVGABVo8Uv4VXv5hb2cs7NgRoWyfYZr8DblWqXerk/wAWe6l0RPupRzx3ryP/AIWDrlvJaXlx9jexlufLYKvzKvfI68etesW0sc0KTRtujdQyn1B6V62ccP4vKOR4hK0trfl6mk6bha5Nu6Uu5vxpp7HpSk9v1rxCBQRilpnelzUsY1z8px1r5fs8/bdScctJeSsPf5q+npyBE57bTzXzJp//AC2JHLSuf/HjX2nCf8Ks/wDD+p6OXRvUfoP87V/+gbD/AN/xRWjtT++f++aK+p9vD/n2vx/zO76pP/n7L8P8if8AbPtrEDTp4kxdsD5xA6jPB+tfNumxn7Vj1FfR/wC1LNJdahcxTHcluyrGMdBjNeBafGn23G3tX3HtL3PjctSq4fmXd/mfZPg9jJoGmleS1tH+e0V2jXthp0UaXDJG+0M3Gce/0riPAXHhzSe/+jx9foK7HX7aOSGG45WQHyiV7o3VT6ivieE8ND2teo1qnb8wx0npErXGvT3V0bPS4syDIcuPbjH1559cVbtNJmurMR6q3mmN8xt0faRyG+taGn2NrZxj7PCqHaAWxyeKW/uJIovkxyDzX21SoqUHOWyOBauyJLaO1soVt4gkMfYUj6naopwxcg9AKwJGdlyzMxA4yaB92vzzGccVVdUKaXqd8cCvtM0LvUJZ8ooKqDxg8kVUWkUd6UV8TmGYYjHVPaV5XZ2Qpxpq0UOFAIHaig1wPQsXORWB490zUNW8NXVnp87RXDgAAD7wzyK3+1ANa4bESw9WNWO8XfXVClHmi4s4j4e+Eb7w7NunmjwBhth4kz3I7EV3IpopW4FVjMZUxlaVapuwjHlVgPOa5z4l3t1Y+DL64s5Wik+RWkUcxozAM34Ak10fQVHOiSo0UiK8bjDKwyCPQiscPUVKtGpJXSadglG6aRx+hqum+KbOw0fWJr+wmtneaGSTzfKxjayt1GeeDTfDXijVNZ1fU73dZwaNYzy2xhbPnsUHL+3Pb0rqNL0jS9L3f2dYQWvmfe8tcZpkOgaPHqkuqx2MSXkv+skAxu4xkjpmvTljcPUc3KN3ZJN2vvq3+V/Ix9nKNrM5K18aWV54cuPG81vfWtraFo7eFmAW43EBWx7njnpRovxJEvhvW9T1bS3tp9FlCXMULiQEHBBU9+DzXVpoGjQ6dNpyafB9juCWkgK5Qk+3aoLXwf4ds7W6trXTYo4bxPLuEBOJB71axWXSUlKk91bXaN1pv6/8Ankrae9/w5ytz8VbNfD/ANvg0u5F414LWO1l4JYruDEjtt5rt/DuoSarodrfz2j2sk8e54X6qay9X8I6HdabLbm1MR3rcJLE22SORVwGU9jjin+CreWG0mMt/eXZJ25uHDEAemAKWLjhKmFdTDQcWn1f3Jf1cUHUU7Td9DoGVGG0qGB6gilH6U09qO1eJOtUmrTk36nSkh+eaB0pOwNA6VG4yjrGlQalbtGzyxMRjfE201wOt+E9WLx2VhE8sC5PmS3BCj0yABmvTj1pD96vpMn4rzDKYunRlePZ6penY5a+Ep1neS1PNk8BySzabezxl57Q7mjyFVyRjGBwB+tc9rvwUv8AX9fn1K+1pY4ncmG2UEpEuMYGa9tHWgHn8a7qnHucN3jNL0S/W5l/ZtDqjxSD4Aabx52sTMO4EYrofBHwa8K+G7837xtf3GcoZhkL9BXpa80h6GvNxvF2cYyk6Vau3F9NF+SNKWBw9KV4x1BFVFAUBQOgApwPFJSMeK+bOsWnE8UwkgUhY4pgP3elJ3H1pB3pP4s0DHUjDj6Uo6Gg1dKpKnNTjutRNX0KepaX5p863Zo5f+ekfU+xHevnD9qKe6m1bSbCSQ8bjg8YPAzX06C0cQdWIO4ivJPjV4b0vXvE+iXmoRuZFlWHCNgMpYda/o7K8T9Zw9Ovb4kn954FWLTcTtfhtotpongzTLO3WPiBWkdcHc5GSc1t3WnQTv50RME+eJIzgn6joa4bWg2i6VdR6ZLJbxopCIG4XHp6VlfA7xZret3txY6ndC4jjUlWZfmGPeu9UnKDn2OeVRQkonpXmXVs4jvIfMQ9J4hx+I7VejGF/pT3Y+UfpTE+7X5V4hVnz0aXTVnsZerpsM010WSMo6hlIwQeQaeAKToT7V+aXa2PSOSPw98Of8JAurrbFXHJhz+7J9cV1iKFQRqNqjgClHWnHrXXiMficXZV5uVtFd3KcnLdgKU80g9KQ9K4nsSLzS5waB/SjvilYpFe+bZZTt6Rsf0r5s0wK0S7uMsT+tfSGsnGlXmP+eDn/wAdNfOWlAC3h/3a+24V/gVfVfqenlvxs2Ps8f8Az2opvkp7/nRX0ln2PWv5n//Z"/>
          <p:cNvSpPr>
            <a:spLocks noChangeAspect="1" noChangeArrowheads="1"/>
          </p:cNvSpPr>
          <p:nvPr/>
        </p:nvSpPr>
        <p:spPr bwMode="auto">
          <a:xfrm flipH="1" flipV="1">
            <a:off x="517525" y="160338"/>
            <a:ext cx="520144" cy="5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4" name="ZoneTexte 13"/>
          <p:cNvSpPr txBox="1"/>
          <p:nvPr/>
        </p:nvSpPr>
        <p:spPr>
          <a:xfrm>
            <a:off x="5851451" y="2034363"/>
            <a:ext cx="3923413" cy="300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70" y="1784043"/>
            <a:ext cx="53530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20"/>
    </mc:Choice>
    <mc:Fallback xmlns="">
      <p:transition spd="slow" advTm="4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les enfants qui vous inquiètent?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 fontScale="92500" lnSpcReduction="10000"/>
          </a:bodyPr>
          <a:lstStyle/>
          <a:p>
            <a:r>
              <a:rPr lang="fr-CA" sz="1700" b="1" dirty="0"/>
              <a:t/>
            </a:r>
            <a:br>
              <a:rPr lang="fr-CA" sz="1700" b="1" dirty="0"/>
            </a:br>
            <a:r>
              <a:rPr lang="fr-CA" sz="2000" dirty="0"/>
              <a:t>29.2.</a:t>
            </a:r>
            <a:r>
              <a:rPr lang="fr-CA" dirty="0"/>
              <a:t> </a:t>
            </a:r>
            <a:r>
              <a:rPr lang="fr-CA" dirty="0">
                <a:highlight>
                  <a:srgbClr val="FFFF00"/>
                </a:highlight>
              </a:rPr>
              <a:t>Au moins une fois par mois, des renseignements sont fournis aux parents </a:t>
            </a:r>
            <a:r>
              <a:rPr lang="fr-CA" sz="2000" dirty="0"/>
              <a:t>d’un élève mineur dans les cas suivants:</a:t>
            </a:r>
          </a:p>
          <a:p>
            <a:r>
              <a:rPr lang="fr-CA" sz="2000" dirty="0"/>
              <a:t>1°  ses performances laissent craindre qu’il n’atteindra pas le seuil de réussite fixé pour les programmes d’études ou,</a:t>
            </a:r>
            <a:r>
              <a:rPr lang="fr-CA" sz="2000" dirty="0">
                <a:solidFill>
                  <a:srgbClr val="0070C0"/>
                </a:solidFill>
              </a:rPr>
              <a:t> </a:t>
            </a:r>
            <a:r>
              <a:rPr lang="fr-CA" sz="2000" dirty="0">
                <a:highlight>
                  <a:srgbClr val="FFFF00"/>
                </a:highlight>
              </a:rPr>
              <a:t>en ce qui concerne un élève de l’éducation préscolaire, lorsque ses acquis laissent craindre qu’il ne sera pas prêt à passer en première année du primaire au début de l’année scolaire suivante</a:t>
            </a:r>
            <a:r>
              <a:rPr lang="fr-CA" sz="2000" dirty="0"/>
              <a:t>;</a:t>
            </a:r>
          </a:p>
          <a:p>
            <a:r>
              <a:rPr lang="fr-CA" sz="2000" dirty="0"/>
              <a:t>2°  ses comportements ne sont pas conformes aux règles de conduite de l’école;</a:t>
            </a:r>
          </a:p>
          <a:p>
            <a:r>
              <a:rPr lang="fr-CA" sz="2000" dirty="0"/>
              <a:t>3°  ces renseignements étaient prévus dans le plan d’intervention de l’élève.</a:t>
            </a:r>
          </a:p>
          <a:p>
            <a:r>
              <a:rPr lang="fr-CA" sz="2000" dirty="0">
                <a:highlight>
                  <a:srgbClr val="FFFF00"/>
                </a:highlight>
              </a:rPr>
              <a:t>Ces renseignements ont pour but de favoriser la collaboration des parents et de l’école</a:t>
            </a:r>
            <a:r>
              <a:rPr lang="fr-CA" sz="2000" dirty="0"/>
              <a:t> dans la correction des difficultés d’apprentissage et de comportement, dès leur apparition et, selon le cas, dans l’application du plan d’intervention.</a:t>
            </a:r>
          </a:p>
          <a:p>
            <a:r>
              <a:rPr lang="fr-CA" sz="1300" dirty="0"/>
              <a:t>Régime pédagogique de l’enseignement préscolaire, de l’enseignement primaire et de l’enseignement secondaire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9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98"/>
    </mc:Choice>
    <mc:Fallback xmlns="">
      <p:transition spd="slow" advTm="2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Mots-clés à retenir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12574" y="2763078"/>
            <a:ext cx="18346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CA" b="1" dirty="0"/>
              <a:t>OBSERVATION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85954" y="3500438"/>
            <a:ext cx="4755725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fr-CA" sz="4000" b="1" dirty="0">
                <a:latin typeface="Tw Cen MT Condensed"/>
              </a:rPr>
              <a:t>DÉVELOPPEMENT GLOBAL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35287" y="2226599"/>
            <a:ext cx="320946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CA" b="1" dirty="0"/>
              <a:t>SOUTIEN AU DÉVELOPPEMENT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90861" y="4729122"/>
            <a:ext cx="312088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CA" b="1" dirty="0"/>
              <a:t>REPÈRES DE DÉVELOPPEMENT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66730" y="4614274"/>
            <a:ext cx="330973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CA" b="1" dirty="0"/>
              <a:t>JEU ET AUTRES CONTEXTES D’APPRENTISSAGE SIGNIFIANTS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130209" y="2763078"/>
            <a:ext cx="335942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CA" b="1" dirty="0"/>
              <a:t>INTERVENTIONS</a:t>
            </a:r>
          </a:p>
        </p:txBody>
      </p:sp>
      <p:pic>
        <p:nvPicPr>
          <p:cNvPr id="10" name="Picture 2" descr="Famille, Les Enfants, Père, Mère, Pl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83" y="462149"/>
            <a:ext cx="2325955" cy="174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353588" y="5595136"/>
            <a:ext cx="290353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CA" b="1" dirty="0"/>
              <a:t>DÉMARCHE D’ÉVALUATION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0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9"/>
    </mc:Choice>
    <mc:Fallback xmlns="">
      <p:transition spd="slow" advTm="3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1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951477998"/>
              </p:ext>
            </p:extLst>
          </p:nvPr>
        </p:nvGraphicFramePr>
        <p:xfrm>
          <a:off x="3431704" y="188640"/>
          <a:ext cx="856895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2" descr="data:image/png;base64,iVBORw0KGgoAAAANSUhEUgAAArYAAAEpCAYAAABm22HnAAAgAElEQVR4Ae2dve59yVKe5w7GdzDcwfgOhjsY7mAsx5bGkdNDSjRIxOg4sjMGRGIJoWMhIRLEH0ggQDpA4MSW5iQ4cPKz3oEaFUVXda3PvdbaT0tb67u76qleu99Vu/fen31QIAABCEAAAhCAAAQg8AACnz3AB1yAAAQgAAEIQAACEIDAB8KWTgABCEAAAhCAAAQg8AgCCNtHhBEnIAABCEAAAhCAAAQQtvQBCEAAAhCAAAQgAIFHEEDYPiKMOAEBCEAAAhCAAAQggLClD0AAAhCAAAQgAAEIPIIAwvYRYcQJCEAAAhCAAAQgAAGELX0AAhCAAAQgAAEIQOARBBC2jwgjTkAAAhCAAAQgAAEIIGzpAxCAAAQgAAEIQAACjyCAsH1EGHECAhCAAAQgAAEIQABhSx+AAAQgAAEIQAACEHgEAYTtI8KIExCAAAQgAAEIQAACCFv6AAQgAAEIQAACEIDAIwggbB8RRpyAAAQgAAEIQAACEEDY0gcgAAEIQAACEIAABB5BAGH7iDDiBAQgAAEIQAACEIAAwpY+AAEIQAACEIAABCDwCAII20eEEScgAAEIQAACEIAABBC29AEIQAACEIAABCAAgUcQQNg+Iow4AQEIQAACEIAABCCAsKUPQAACEIAABCAAAQg8ggDC9hFhxAkIQAACEIAABCAAAYQtfQACEIAABCAAAQhA4BEEELaPCCNOQAACEIAABCAAAQggbOkDEIAABCAAAQhAAAKPIICwfUQYcQICEIAABCAAAQhAAGFLH4AABCAAAQhAAAIQeAQBhO0jwogTEIAABCAAAQhAAAIIW/oABCAAAQhAAAIQgMAjCCBsHxFGnIAABCAAAQhAAAIQQNjSByAAAQhAAAIQgAAEHkEAYfuIMOIEBCAAAQhAAAIQgADClj4AAQhAAAIQgAAEIPAIAgjbR4QRJyAAAQhAAAIQgAAEELb0AQhAAAIQgAAEIACBRxBA2D4ijDgBAQhAAAIQgAAEIICwpQ9AAAIQgAAEIAABCDyCAML2EWHECQhAAAIQgAAEIAABhC19AAIQgAAEIAABCEDgEQQQto8II05AAAIQgAAEIAABCCBs6QMQgAAEIAABCEAAAo8ggLB9RBhxAgIQgAAEIAABCEAAYUsfgAAEIAABCEAAAhB4BAGE7SPCiBMQgAAEIAABCEAAAghb+gAEIAABCEAAAhCAwCMIIGwfEUacgAAEIAABCEAAAhBA2NIHIAABCEAAAhCAAAQeQQBh+4gw4gQEIAABCEAAAhCAAMKWPgABCEAAAhCAAAQg8AgCCNtHhBEnIAABCEAAAhCAAAQQtvQBCEAAAhCAAAQgAIFHEEDYPiKMOAEBCEAAAhCAAAQggLClD0AAAhCAAAQgAAEIPIIAwvZfwvjDDz98fP/99x8/+9nPPr766qsfX5999tmHf9n+b7/99uPnP//5xy9/+ctHdAKcgAAEIAABCEAAAk8g8PbCVuL0m2+++fj888//lYj1grZa/+KLLz4kdJ9cPn369JPgl78UCEAAAhCAAAQgcEUCby1sJUgr0do99vXXX18xtqttUvb6u++++5BfUfA/zdfVkLgQAhCAAAQgAIHLEXhLYSvh9uWXX+4iaiV+NS3hSUX+ZKJeUzUoEIAABCAAAQhA4IoE3k7Y7i1qJQBV55NKlcn+xS9+8SRX8QUCEIAABCAAgQcReCthu0TUai6p5t4qQ6kvldkXy7RPxyyj+cSP5qts9oP6Pq5AAAIQgAAEIPAwAm8lbKtMpAlV/fJBJyupc3RudxqCzo+vozK9qtfaWtOGsYhLCd49irevW5++wGY+2VL7KBCAAAQgAAEIQMAIvI2w1a8fRKEWt/WFqb2KxJvqq7Kfal/HlQ2eFWWGo73atjmvak/rPpts52tfJsDFxX7GTMvKXn2RzJ+rdS8u1UY8rm371QidO/JD54yKBKzOj19gM7+0lG/ye42AH7XJPghAAAIQgAAE7kvgbYStphB4QRTX9xS1EniVGItta1v2VWUkWHWd2pIA7LQ3akOiemRPd58XlBKoo+skbCsm0S4J4KyuUf3aJz5eZFcsOQYBCEAAAhCAwDMJvIWwlfjKBJH2ZxnDNSGfCejKDstsxnYr+zvTK3ybEpi+KNvpjy9Zl5j0JRPXMyY+Yy1xmtUzs03XeaHtbWMdAhCAAAQgAIHnE3gLYSsxV4kiZTz3KDORqI/5JaIr4TayRfsq+5cci2J0aWbUt+W/ONeZ6uGv9esmRmeiVtxkb5a9Vp0x+7tHXKkDAhCAAAQgAIF7EHgLYVtlDKPQWxu2SnxKkHnBKiGX2TQSZjPB7EViZ10i1Eolsmd1+ekba6c0SOxbqeb3ioEv2cOK/KFAAAIQgAAEIPCeBN5C2FZZyezj/6XdIWtDQiub+znKPI6Edla3F54SxBKXelUCUdd4ke39rMR5FJb+Oq13xLd803l6ibvsNP6ZUJW9XkD7drNpGJl//lrWIQABCEAAAhB4HoG3ELZeAMb1mWDrhHytIMyytrHNWVbVz1HVtcoIV9dkwq8Sp7GNaONMfGfi1OoZiXzFaiT07ZqM+6wtu54lBCAAAQhAAALPIvD2wjYTeUvCnAlUCTMJQrUxemXX+bZnc1czEVcJzczn6ho/fcHbZ+uVkPZzce18v1RGOz5w2LYYjdhpn3y38/xyj4cVbx/rEIAABCAAAQjcgwDCdocvjmXZRi+2lqz7rlN9RF9lMyuRmgnbTJxqf1Vm4nsmiqtM8RJudi7CtooWxyAAAQhAAALPJfD2wnYPEWSCaq+l727ZPFK1ZfNT/fm2Xs2ztXP8shKns4xrJb5lx6yo/r3YqZ4siz2zg+MQgAAEIAABCNybwFsI2yp7qWNbSiUI14i1mB2tbM++lCZ/srazLK+mTGTXzMR/Jb5n18rWysfMpmp/lpHeEmeuhQAEIAABCEDg+gTeQthmc1lNHG0RQtX8UAm2pa+YhTUbR8use8mf0fnaJ3tGpRKnMz6VMJ1dK1uy6yXCl/LT+fa7uCM/2QcBCEAAAhCAwHMJvIWwrbKREnsSULN5oFUXyERkR9RV9c5Ec3Zt9qUq2ZllUDNxqWtmQjHzv3OtfMjajiI/85f9EIAABCAAAQhAQATeQtjK0eyLUSbKdFxzRasioSmxFeecZnUrU7ylrBGoaq+as5qJ7Uxcik9VKvGdTXuI9UlsWxz8UlxnojrWxTYEIAABCEAAAu9LoFYtD+KSiScvpLQuMSVhqPPtJYEqkWbnxkxiNdVh9kUmZZN1/UhUV/Xquqx4W81mW2ZCsRK24qCiayWMfR3VF8dkf6dUGXXFwrcX61OmXfZ124rXsw0BCEAAAhCAwHMIvI2wVciqXwow4ddZmtCzbiCxV11n/7BlQllLCUmf6R1lUit7s6kTEoGZLVUGtRK2sT4vNKu5uTNRb/y0rMS4OEm4en4SvP6aGBNfN+sQgAAEIAABCLwHgbcSthJklViMAi7bXppdzerx+0fdzR/365VArUR2ldWspj1UbVeCWNMUuqWy27efrS8R0V2bOA8CEIAABCAAgXsReCthq9DsIW5H2dUt9Y6EaiX0lK3MijKXa8Sf7PcZ0KyO2HZ2nvYvLdW0hqodHRvFZGn7nA8BCEAAAhCAwL0JLFcf9/b3J+slojpCbiSoskykxGH10fyoLu1T1jOWSqBWH7tvyaDKrxkT33b1xbGRT9HH0bbm2/opGhmzuF/sKRCAAAQgAAEIvDeBtxW2FnYJKYnRShBq+oIylRJ1ncyg5r+qzmrag9rT1AAJ7NF8Wdml9kav0fnmj+obXaN9nSKBqDrkr2z0L/nk29Z61pbsX1u8DZnIlQCXjZqCkD1orG2f6yAAAQhAAAIQuCeBtxe29wwbVkMAAhCAAAQgAAEIRAII20iEbQhAAAIQgAAEIACBWxJA2N4ybBgNAQhAAAIQgAAEIBAJIGwjEbYhAAEIQAACEIAABG5JAGF7y7BhNAQgAAEIQAACEIBAJICwjUTYhgAEIAABCEAAAhC4JQGE7S3DhtEQgAAEIAABCEAAApEAwjYSYRsCEIAABCAAAQhA4JYEELa3DBtGQwACEIAABCAAAQhEAgjbSIRtCEAAAhCAAAQgAIFbEkDYNsNW/X2s/oKW8kwCVdw7f6/8TCp4tYRA9rfTr3jfuJItSxhyLgQgAIEuAYRtk9T333//8dlnnw1fGiwozyRA3J8Z17O8+vTp0/A9Q+8lX3/99Vlm/NhOZcs333xzqi00BgEIQOAoAgjbJlmJ10zYSvxQnkmgijsZ22fGfE+vlJXN3jfOfiCubPnuu+/2dJu6IAABCLyMAMK2if6rr75KB6gffvihWQun3Y2AsmqZMCHud4vm+fYqE5r1n7MfjHhIOz/+tAgBCJxPAGHbZJ4NTl988UWzBk67IwF9fCsBMnrd0R9sPpfAl19+mQrbcy35+KAvn02c9iAAgVcQQNg2qFdz086eJ9cwl1MgAIELEFBGP3sgluClQAACEIDA/gTeXtjqW+8+GycRG0s1N607T86yJTrfXpqbq/bPKt5Pv76mfQ3aqkNz88wfcdK+vYuP0Sg+e7e3Z33GyfPW+ho/dJ0YG2+x174tUyKsX0b7ttTZ4Rfbs+3OtaNz7Pq4HJ072xfr0Paa+1TXZcK282Ut6zv+HlPsj7rPZlxGxz2rTp+xe9n6sJZ6H1xzP4zsYR8EIACBtxS2egPWG6qmEYwGHu33XwhbO09Ob+K69vPPPx+2Y20re+Pb27Nbqt5qnqi3QbZqoMqKuGmQrT5eVX3yV3xnA53qsvb9UteraLAbzW3Wce0fvWaCQTxG12lfvFb2ZedWA3GXk3xW/WonYyUR04mfbO+KL8VY58/6pe4DtS0b9ihqt+OL2pV9s74ou8TP953RuvqrGGd8tF/HZ/1adn377bdpPZGR7oGRPdpXMVUbaiu71u+fcTKbjNWoP484Z33D7JZvo3PEMRbx7fgkn63+WAfbEIAABLoE3k7YStiM3pD9YGHrGjRUqgFvBFoiRW/kVk93ae2N6ly6TzZ0Bv1oW2bDEm5WpwaqSgCqLTvXL2W3BrgsThJHS2Ni/CrBEAfVip/VF5fZgO/9G61HTtqufBzVIV6KU1XW9Esx21Ku0BfFK8ZXdlXic8TY9um6WalEfIy31aX91saS5cye7F5TG1HwaztrWyK46pfRrzV8dd8pNhQIQAACawi8lbDVwJa9YWf7qzdmvcHHojfk6o0/a8f2zwao2N5oe4sNI2G0hpv5IxbZIJVxqgSB6lVWqDpnxET7Kj80mMZiPsTl6Fz5WAnhWIffjsJR4iAT9f660bqui+LC/KrEzagu27elT+7dF9f6IF98P9xil3GRLVWpYphdp/vP6l+6HGVLrZ3sXpONsVQ2VH081rUlVjO20Wa2IQABCBiBtxG2azMh1eAyevOt3vhVl47rVQ16MYNiweou1w4oUWCpvUoMyh8NmPInGzh1TiaMKrbVMcWyeuAYfbQqX6psbRSDVX9R1jOWyv/KFx3z9andqm/IB+tDWb06Hsssjlld2r+lP1ZxqtqMIkn+rO3XakcPQlb2ELVmeyYmq6znKD5mW8ZL11ib2XLETPXK3+waz2VmQ1aH7ffvh7NYWR+u7snsPjY7WUIAAhAYEXgbYVu9gdobswaGJQIlDmratrriUvXGjFH25h/rHQWu2pcJI+2XwNGAoYFXS7Vl2U8vsFS/zqnqigNPJp7EPhZdGxl1tq2uKqsU7VLbmW1qM/qt86tYxqy2ru/Yrj5gA7o/34vqqv/FflGJ4ChGLca+XVuXmBIz6xNipb5p90OM3ZLtqv/Edq0v6hovkmbxMz+09Ix92/LJSsVCdaiPyRYx0dLX49vSuo6NStU/5XdW1D98+/E82VT1kVHf175ot22PbOmIaLveL41x5btsj30zex+MfSCyYBsCEIDAiMBbCNtK1OiNWYOTHxD0xlsNHvZm7gWJRGs2AKouL2otEFkmRQPL2iKbzL64jMIothFtzAYc1et5+Xqya+JgJluifXFbHEz8aKm6bSCu/LQB1tslsRDr17ZiFv3WdZkfusb7ovVRvX6fbB61IQGgdqxU/dT8tnNtmV0TGWR9c5Sxs7q19L76/d11z8GvZ/5Yvb5dscvstzrF0V9j9aif6Jjxr0Se6vLx8HVU7ccHHV1XPeyMzre2Rj7YMVtWPozuS7E2TnE5Or/yVdfruPxTH9NL9eteNduX3mvya3SN9lEgAAEILCXwFsK2Eql6k/YC1QB2BlM7V8tKqI0GD7t2lB2RTWtLJfgkYmyAn9WvQSoOgrY9GvytvoxDZKA6rL7RsmrD2hpdp31RNGXiT+dmYn800Or8GJuZH6O+ZfbHZdZmNcBn8Y4MMlaq2wRJtGeP7azd7GFv1GYVP9Wv491SZWtlU1YqcTjK+I/ua2PRvQczW7Tf6orLeJ/p3CW2ZP3J2pn1lypbW8Upu48qBhyDAAQgMCLweGGrQcTelEfL6s22yrposPAlE88SQhpssld2na976frIT9snezSIzARXJlBVj45l/mQDVBxwM79Vf2Sb+Z/VEYVGJhh1/ahUfSZmOMXT2MZlFJejtmxfJSjENOOdxSm2XYkb2S2/qkyi2bl0WfGxvhj7RmyjEqMxHvFav13FVQwqO3Qsxte2R/3VjsVl9ZAiW2Wj3pPUh1XvqO+O9lk7Ix+yGIz6v9q2ukbLUf2ecXb/qy71L10/emX909fNOgQgAIEOgccLW72Jjt6gtU9v+FVZkqXJ2li7v7JrdqwaXLw9GiAzMVOJCV9Hdz0OiNV18dzM38xGLzSqgTprp+ozXjBWWW35tyQTmgnUilN1zNspfhUHX4/6RLw249/ZXz0cxnZl46j48+J61n9H9VRxld9Vqa71/U11VOdmQlx9pXvfRgZ+W8LYl6qPqr1YqnhFP+O12s5EtLdxyfqoDfZBAAIQqAg8XthW4jQbZAxYda0fhKuBbMmbuJ07G2TNvmypwS3LZlobfjka4JZc7+vK1sXISsVrie9ZfPwArPpGNo18NvuyelVP14/ZQ5O1ZctKUIzsn+2TD7EsEU6KfxRJsb7OtupQPGb22nHdk7FdOzZaxnMrm6qHh6o/qM6qz/r+pnOrdnQsFmXr9xCEo3uneqDx72FmUxWr0fl2nS1HMdqyz+plCQEIQKBL4K2F7Wjw9+CyjKDeqH02rhr01rypx4HS27RkXf51B0wJK1/W2F1d4wVINfDPBIa3Udm6rE2dlw3qYuLj5+vUejW4+3OruC8VtlWbmY/V/iyTqf2Z2I/17dUPxWxtX6ymaMhe3698bEbrsiH6aNuz94KsL+n6+IBcPUD4ByPZ2BG1ioN/Zfd0tEP1Vw9MajsW4zFazlhX98Oovtm+kVCP9rINAQhAIBJA2EYi/7KtN/HsjTeKluoNXQPm0lcc/BITW7vlhwblmZiJPmW+a9Be6k8UDdXAP8poZY5WokfXZGIx2hPrz4RDnJNYxV38KvEc28xs1f41vGdtS+BmbfrYj8RPtL27bX2x82mA1Vndh7IzE/B2vV+Ko/fNr8/6RPWQG6+t7jVvj9arGKhe+R+Lt9uvRzt0XcU61lvdTx2RWd0Psm3pq5Mhjj6wDQEIQOCthe0ow2Fdosp0aDDypXpDnwkMX8/R67IzE20aIL2IyQbEJcIz8yerO9qQXe/3+4Hdr2dZ4dkAXQ3uMZtcxV22jISGt92vZ/2t6qP++rXr6p9VPI4SF7O+qONWfFzjerwX7ZrRUvGI19t2xVmM7LzR0t83lRAXZ1+qc7O+U2WOPTNrZ2Sv9o24VXVXfKwtLbP2Rrb561iHAAQgsBeBxwvb6s1ab8J+UDKomSiyN+3RoGPH4nJ0rrWz93KU3YltVBkiL8I1kEVftD0ThrG90faoXts3Or/al4myTMDPBtiqv+hYLGZ3tsweBBQrz7vqc/682H5ne9YvKsE38nmPNlVHlbn3ccpibMxVT+ajv79Vp10zWo44q96q/Xg/VG3E6T7Vud5/4y1b1N7Idu2LDKr6R+9L2cOV6s76sdlmy+y+iw+Fdj5LCEAAAnsTeLywrTJwesPWG7He5DUIdD+eHX38mQnB2aCgwVTiQYPnaDBbEnANPhr45I8f0K0O1Z8NPLLTl0rgVUJCdYiPzhkNntVgO8oieZtG6xV3+eRfnfqrwX3EVH76NkbrionqFQ+9ZLP1O/NJ/WB0rfapb4xEl10ru1S/6o1Fx9SW7Bz1L9VbCbfRNbGN0bb6j/k94rakL1ai35jJR89Y/prf3j7ts2viUhy8rTM2uj6+Fyi+sV7bjg8J1b0gX3yZ2SLWsVTcot26tnro7faD6n4YvR+YzRLl4iMbum3ZtSwhAAEIeAL/Ws34Iw9a15u+DS57LGNmRKg0UFR1ywa96Zu40Rt4tGsr8tHApMF6tD/aKtt8kY+VCNAx1Wv+SFTFdkZZnmrgrwY+b5tfr+qLPlbi0OrMRJ78HRUJodhOdzsO4JFfrEfHTbwpXtr2MYoxlL06P9ajfjdrS9fovLVl9MDRbTcK9FlfjP757dinOv1FfSDrB77uaKdYVVxj/5Nfvr64rrpkr+Iaj8XtUexHMbDrRu9hdmy07PaDSqyrXvUB2SW/9JKPkbV/uOi2y3kQgAAEjMBbCNsq+zh6E6/2VYN9NahVddobvgVlzXI2SFbtSxzFQVc2zMR6VaeOReGmOqvBdpRFmrHo2qhBtFMynxTbrKju7Lpqf2SubS9Uq2tHx0Y+RtEwui7btyYexiirs7N/JGy6cY71Rx90n2xhYvWrjpE4zOKn/aOy5T3DbNFyFHu9V/lzbH30HlY9oFV9f+TT6GHK2u4sR3WyDwIQgECXwFsIW8HoZD3sTVeDVvbmPMrSGOwtg+bSwcPatOUW8R4/IrU6tVwr2sRyNPBng63Oj0LP25GtVwOyxVNtjmyJdVbZppFw8Ndn/cVsGC399bYuIZaJo1Edfl8UceLpjy9ZH2UAzcbZcq0IlX1VX1zTx0ciWfuqfjjjJDaj/lT1xez+rq6JdqhfZA+G8SGyiv3oPaxiq769tCx5v/V+6r2XAgEIQGALgbcRtoLUER9609eglWVSZgJH13ba8W/mWp/VOwtyNZ8utmXb8nE08Me2JFSWCoFRhkpsrO24VP1rS6wrbldiybdZifgoGv11ti5x0c0GVgO4YpL1v+ib346xlD1LRbLi0PHVfB4tK5Hk7fXr4hHF2ajupWxGdWif+uJS8aWYVDZWflf3dydOdq9m7y0x9tXDxWiKUFavYtS9fyJr+by0/8lPCgQgAIEtBN5K2AqUBhENaF6AaF37/KClN3+9McdXN6uo81SH3qhHb+7aLxGt+n27W4KpwVoDmupU3WrDC1L5qX06HgfCTrsa4FSvr9PEifapbg2QskG2xCImkadtrx081UYWK9U9GsSjXbatOJg9cTnyx66LS7HV9epTYmIvsdH+brx1Xuyrxlt9yniLXdUvzS+zx/f9GLfoy9rtbl8UkzV90e4v88kYa9sYd2Jm9ahfey7irDq1X32o4muMjHPsO9qeXS9b7f4yXyy+vr/onFH9ZoMtl9qS1dux3docLeVX9T7o35O8n6O62AcBCECgQ+DthG0HCudAAAIQgAAEIAABCNyPAML2fjHDYghAAAIQgAAEIACBAQGE7QAKuyAAAQhAAAIQgAAE7kcAYXu/mGExBCAAAQhAAAIQgMCAAMJ2AIVdEIAABCAAAQhAAAL3I4CwvV/MsBgCEIAABCAAAQhAYEAAYTuAwi4IQAACEIAABCAAgfsRQNjeL2ZYDAEIQAACEIAABCAwIICwHUBhFwQgAAEIQAACEIDA/QggbO8XMyyGQEpA/+Tl/7nKr+sYBQIQgAAEIPBkAgjbZnT1l5ijv7LUPv2F7BWL/s4ysznu119qVmVJXap79heiVVt3PSZGr/RbMbS/3I1L/QXvLMZHcq/un1fadaTP1A0BCEAAAucTQNg2mUu8RrFg2xJyVyz673WzcbZUZq8q+r/3WR3++CsFXuXH3sfEWPEXP/n/qr4g3hKvPga2/uWXX358+vRpb9cX1XfH+2eRg5wMAQhAAAKXIICwbYZBH+OaUIhLiZsrFomsaGu1XfnwxRdftOuSwHpykUj7+uuvh0LyVX1B4nUU22+++eZDmeRXl+r+ueonHq9mRvsQgAAEILCcAMK2ycwyciPxcAXhMHKjsnnkx6gO7as+4h7VI9H35FJxfUVfGInGV089iPGvmL1Ldj8yYRsCEIAABPYngLBtMh0JOO1TJvOqJftoOvMl82NJtlZ1v+rj+Mz+vfdn/F7VFyQa/UsPFq+eehCZX41ZtI9tCEAAAhB4BgGEbSOOEgnZwKyPeq9YlAXLbM6yZyM/lszTtfZe9XH8yP69992xL+zNYGl9FbOnZ/eXsuJ8CEAAAhDYRuDtha1EmD5qV5ZRX5AaibLqi1M6Niv6eFr1qo34GrU3q69zvJo+IDFuItQvR/VmIjib06n6ukWCJ3LRfMujmMguCX5rU4yWtrW1L8zYqK+IgfpJ1z75ILv27FuKjd0XsV7tXzJ94GhmM6YchwAEIACB9yHQVyEPYqJBWeIu+6he+zWYW8mEoERcJYx0TBkpLx5H67E9a3fLcjTvUm1bWyM74vzQLNMmsZtNT5DgrYrqrNibXbJT53UFlF0Xl2pPRWIsE+PyJfsCk/pBrLO7LR980fboWgk/sc9ipuOxzPqwtWPxjrGN9dl2JzZWt3iK66ysvX9m9XIcAhCAAAQgEAm8nbDVQJwJDBuwbakBWSUTRDpvVCQiOoLW2rGlBONeJcu0an8m1qJIzwSJGJrNcWnMoh9rmah+Cb6qyO5oh22r3YyFnWNL/zBj7a2Jo9XnP2aXELX9cSlRXfUxE+dmUyaAY71+W/XPxK2O+2u661nMzd7sIUj1UyAAAYzmfmsAACAASURBVAhAAAJ7EnirkaUSZNkgnok7nS+xEIvEQSVSsnZs/0zExfaybasvLlV/R9hmQkwiseKoY7FImHUfJqK9tl2Jp8wfxWFpLGKGeIvdXihLvJovcVkJb7VvZWvfUjtVqR4Qos1xO+u3lVge3T+VfRyDAAQgAAEIzAi8jbCthEUcpLvbI7FVCSmJFF0jEVBlsaK4mgUxHq8EioRnxsJnbDNBr2tlf8YoZhflyxZx6NsZfSQv37dkVX39WvcCLRP38Zps2/PMxHd2re33Wd8sJjrX+pbaqfrg6MHD+s/IRolhvao6zdZRv636omdtNrCEAAQgAAEIbCHwFsJWWaNKSNrArMG7yp7ZebaMImEkDOxciRLZ4UsmVLYO+NWXdSQ8M7FhQkx2jsSoGKpkjHRNLDNBpLokltW2eI7aNYaj+tVeJ7ZWx2wpe62IleyzV9WO9R07V0sfb23P2h4dtz6WPYzoGrXt25L9um5UnxfK5qct1R9lp64diVTtq+Jptlp9Wlb3xOh8fy3rEIAABCAAgaUE3kLYZoO8DfwarH2mUSKhkwWM12SiTPWPSiYgJS62lEwwy1+VmbDNxIgJEeMWl9HuGXfZGYvEU8ZR7Ung+SKG0Y64Lf66TufK90qc6dqsVH3C94XR9ZVPalPH9UAj+/TSw4naM4GZiWpdJ79GZeSnzs+KtZUd1/6Kt/pNLJWg77QX62MbAhCAAAQgUBHIR/HqqpsdGw3wJn4yYaABPBMTdq3HUGVJJVSyMhr4K/GR1eP3Z3ab8JQ95oNfmvhT+36/1lWnigRcPGbbUdhU3KvMoQSe1RmXsY0qk6lrR+1k/ltbnqVfz7jO4iUBZ3WPluKUiVO1X/loDxveTlvPHlDs+NplFtcYG9U/6ktiMGO21jaugwAEIACB9ybweGE7ExWVMKgElolE6z7ZYK9BXAN+9srEktW7dFll1GyKQybsZGOWZTVOlYCXALMy415l6zL7xDJyl80jsWjiKROM2TXaPyoV12hTvL4SpmpP/lalysArplnfkl0jP7PssmJimeKqP4/qHPlRPQTNmFU8OAYBCEAAAhDICIxH8ezsG+6vRNIsa1SJJhOJQlKJnkwEzPavRV35a8IzO0f+joS2OJlArESWnSPbKzEn0VSVzD4xi4IoE286V/6MShWvWL9dX/mTtWPXVv0oa8+u1XIUk1n/qY77OKl+CdoqrlVd/lgUzNlDkq6ZMfP+sw4BCEAAAhDoEni8sK1Exehjag+uutZEos6vhJgf+LvrM+HnbYzrlc0+SzqyJROJXoRkmTyJL18qO3x9/hpbr3hGIZh91C3/vL9Wt5ZV/VmfqPzxfcG3Y+sZV9lomXA7d7QcxWrLPt+GxGjFcEk7vl6tV594KAYUCEAAAhCAwN4E3lrYzgRWJUi8aKqE0hJhYOdG8bYk6JnNUXhaW345Ejg+Wys7/Pl+PQrCSgjOuFfX+i+cVR91Vw8H1XSKzLaMqxjEDGiM14irsfP9KF5n23buHkvfD9R2ZZuOyW8/3SHLHo/6bPYQ1GFmvrOEAAQgAAEILCGAsE1oadDPhIQGfF8qYSuhtPS1JZuVCZUoPDPf4n4v9Co/JRZ90XWxLtv2dfprbL0SRL6d6qNuP1XE6rVl9bF7ln3NuHqhaPX7ZdWPZtdaPcYtLr3g7PYxnyFWn4h12rbnbHZomQnbEW+rKy67fvt2WYcABCAAAQh0CLy1sK2yetWgH7NTleDrZOQ6geqcU4moKCaj2Mi2fTayynRGMV4J2yiyvW8VS9noeUpMZXZ7Aefr13olnH39/rqsndgX/DVar+bmVhx8PVnbmQj311brWb0jkTrzJfKu4uiz7pV9HIMABCAAAQgsJfB4YVtl9TSwj8RBldHTNVEkCvpSkbA0UJ3zKxEVhWdmr98fBUgl9qN9lbBRG/GLRrpeIjrLCOqaKCK17e3165lAVRv+PL+eZRIrX6JNkUMlvkf9KF6v7UyIz9oe1WX7Kg6je2IWm8i7egjKssFmG0sIQAACEIDAWgKPF7YacL14Ga1LfEi8aMCthJVdG0Wi4FeirxIwEnhqX+2OxN6SwFYiKtaTfbRuPmoZxUrGJhNYVRuqy3PUela/2eTPlz+2Py7VblZURzzftrMManWNrtXDk86RIIyirRLf0Z/M5iqueviQ6BwV9SfZI2EcxWolbGM81Q8ycS3/R7yr+2FrPx/5yj4IQAACEICACDxe2MrJalA2UbNkORISM/GjwV+Cwb9im1u7ZCai5H8s2blmU8zWVkJIwmtUqukI1k4lfu0cLWMbFW/5lpXKpuoBxNtSrce2q3MzG+P+zsOZ2vWvyHUkouM53lY9ZKgPqE6/f7QefZb91UNK9I9tCEAAAhCAwF4E3kLYViJoNFBX+zRgZ0VCoLq2OlbVm7UX92f1R1Go62aCJWZrK4ZxfqXZJTG8x0NFFNmqX5nIzN9KoFaZxJH4M1+q67wdvm1lJv0xvz562LC2RstKkPt6s/VRnVv6q2/H+6x2KiE+EsEj29gHAQhAAAIQWEPgLYStwCwZxCU6so9/s4+r1YaE3EwwekHg17cO+JWIGgnPys6RLZWwiiLYd8St4jaKJqu7imf82N2u0XJtJlF8qwynxdKL42p+90iseztH65XP1v5omT00KTYdn1Snzsvuidi/xH9kh/aNHrJGvrIPAhCAAAQgsIbA2whbwanEmQ3EGngrgRrnUI6gq52uYLB2MwE3qn+0r8pgjuY0VsLWizNrK8tYys9ZEc+lTCTiKsFcCVS1Nyrab7zjspNBFceqXdXp286EoM6LYnBk72ifROPMhuhb9TAmn2ZZdfUVxSK7f2J/yc6TXdVDx8hf9kEAAhCAAASWEHgrYSswNkBrsPYvDcZeSGmwHr28cKlA6zyJFwm0KCKtXQkfnePbreqsjqmOkb1RdFgdEjR7nD8SzdZGXBoT+W0M/NJ4dBhntmf+yhbVm123xA+JM/UXCUbZL7u1HUVbxbjjY+Tnt9WW9S3/ECWRajbpYafrl7jIB4uHfNO2vz7rY9GXI/32DFiHAASWEfjF3/7vj8/+4+89+iUft5SvfutPHs1H/j29vJ2wfXpA8Q8CEIAABCAwInC2sP13/+kPTxeJdxO2ZzNC2I7uDPZBAAIQgAAEIHA7AmcL29/+o7/7+M0/+JtTxe2dhK1E7d//n3/6+Pe/+cenMULY3u62xWAIQAACEIAABEYEzhS2/+F3//wnE379xI/37yRs/+e/TJv4y3/81cdZmVuE7U/dkhUIQAACEIAABO5M4Cxhqwzkr/7v//sJldZ/7b/8j1OykncRtspm+/Jf//QfTuGDsPXUWYcABCAAAQhA4LYEzhC29vF6hHRWVvIOwvY3fufPIp4ft//zf//rw8UtwnaInp0QgAAEIAABCNyNwBnCVpnHrJwx3/bqwlbC32ezI6ujM9sI20icbQhAAAIQgAAEbkngaGEr0VYVCbqjf27s6sJWWdmqaIrCkYwQthV9jkEAAhCAAAQgcBsCRwtbfUlsVo7+BYCrC9vf/4v/VSLSF8oQtiWi6UF+x3aKiBMgAAEIQAAC9ydwBWF79C8kXF3Y2i8hZL1JP/+FsM3o9PYjbHucOAsCEIAABCBwawII23n49FH9kcJyJmzJ2M5jNDsDYTsjxHEIQAACEIDAAwgcLWw1zWBWjv691qtnbOPPfEVemqpwpLBmjm0kzjYEIAABCEAAArckcLSwlSDTR+lZOTobqfavLmxn4l9/bIGwzXpQbz8Z2x4nzoIABCAAAQjcmsAewlYZV4kv/XSXvuEff57K/+NYhBXn10rkqR69dN0e2dwrCNuZX9l0hNH8Wv3mrTFSvVtFLxnb2CvZhgAEIAABCEDglgS2CluJz9FvsOq3a70oHZ3jRZvOHYk7XbdVvL1a2I5+x1d+iZ2J0kz8S8DaORK0o+y3uHnWdn53ibC95a2L0RCAAATuReCXv/zlxzfffPPx6dOnexmOtbcisEXYzn7Ky/+z2Ggeqf2rlkSZzs2KRGDMAndFm857pbAd+e399OJ2JP7N70z4Wl1bpnQgbI0iSwi8KQEJjl/84hfpCyHyph2j6bb6R+w/33///cfPfvazH18Ss19++eXHZ5999uNL51IgcBSBLcJ2lGGNdtqfCyjrGouJtk49ynouEbP+3FcJW/nXKTYdI2Z27UtjqmckemPdVo/3vbOOsI0k2YbAgwlIhHz33XcfX3/99ccXX3zxk9gw0VEtdf5XX331o1hBnDy4kyx07ec///mifkTfWQiY0xcR2CJsuw2ZgPXiTBlaia5Z1tfa0LUdkTY651XCdvaPYuabZVs11cAXy2hHwevP8et+2sKIQ7YPYespsg6BBxJQ9kxZs88//3yRAKlEro6pPglkCRvKexNYIm4Rtu/dV472fq2wzQSpF69mu2VtvUAzEeb32fmjOnQsE2az/a8StvKxW2wesT9fDwSapjEqI0aW4Z3xiMcRtiPC7IPAzQn88MMPP2ZWl2ZlZ2I2Oy6R++23335oWgPlXgT2ipmy+Vn/8PsRtvfqH3ezdq2wlTjyRQLVvsAkQebnzFp21gs9ZSdVhxdoEmaW3VVd2rai86Ig626/Stj6jK3s9/Npte59t+ys5yb/siyujunhwtdhDwtdLnYewtZ6GUsIPICACdq9s7NemMzWlR3eSyw9ICSXdUExUqwUzz2KPhmY9Q0dR9juQZs6MgJbhK3NjfW/bmBiScLUf4Nf+73Qkyjz825N/Nr1WqoOE24Szv7YkvVXCVuJdCsj0elFq2Vbjamuk4/+YcDEr/fdf6lMTP2x7jrC1qLEEgI3J6Av67xS0HpRIztkD+V6BPTwo+y6j9deVnb6H8J2L9rUMyKwRdjadISRaJOo8kJWItYLOV1r18sun830gsyytvZRvT/WXX+VsJV9NtUis9/Ev82zNWFrDwvmvwR+5q/42fXZOdV+hO3ozmAfBG5EQF8I898694Ll1euyi19VuE5nUlZ1JD73srAzHQFhuxdt6hkR2CJsJZYkXjNh6zOyErE++xiFrU1jiAJMwjATvfHcbPuVwlZ+KRudCVv7OTATpiZsFSv5Y9uW0R35KBGc1T86P+5D2I7uDPZB4CYE9AsHrxavnfZlJ+V1BEZZWh+3vSyLmWDfhq0jbPeiTT0jAluFbRRJ2pYYs5e1KXFn2Unt07ZeVux8+6LZqN61+14pbEc2S4Sav8ZEGVnts6kX4uK3dZ5ds1XoR5sQttYLWULgRgQkVGx+pAmGpUtl1yRE9I12iY3RS4JU7eyREVY9lPMJaC7tLH57WaXpJ7N+iLDdizb1jAgcIWxH7XT3SbxF4bV1+2rC1k/B6HLx52UZ8rWcELaeLusQuAEBidqZUMnEhf08l+pYWiSQJHS3/NKC7F7T9lJbOf+fCWgayGjqQewfe/FC2O5FknrWEjhC2Ep4xZd95O7tjOdoe+9spMTe1YStvlQ28l2i3hdltEfnSRivFbGj6xC2njrrELg4gbWiVtnSPX+pQFnetQIXcXtOJ1OMOqJWInev0pkaQ8Z2L9rUMyJwhLAdiScJ1ljsJ79G5++572rCNvPNT80QK00/yM7dcz/CNvZMtiFwUQJrRK1E5JFf3upk6GJ2UNuyi3IcgSV/mLCnsJVoHcXb70PYHhd3av74MZu5p0ga1aUMo587aty1b+/s46j9qwtbfcHMfj3B2NhS+7Mv1o18XbMPYWu0WULg4gQkBr1AmK1r/uwZpftxd7SXObfHRGepqFVc9ipkbPciST1rCRyZsR1laTM7jxS4Vxa29nNeGRfbf2T2FmFrlFlC4MIEJAKjMKy2JW7OLGuyybJfQoiyH4HunyTEvrOXBZ0MPhnbvWhTz4jAkcJW2UPNrdXc0ZGA0z4d0zzSNZnG7jVXFrb6hQTjEKciaFt89Nryc14zTgjb0Z3BPghciMDSDNzZotZQrRW3R06VMNveYbkkc665t/oioR4s9uSPsH2HnnZtH48Wtl5UeRJHZiB9m1q/srD1tsYM99GC39pG2PqeyToELkZAX/jqfgFIWbhXiVrDJnG79EtlzLc1euuX4j7rJzqu6Sl7CtloMcI2EmH7bAJnCls/j/Qs0XYnYau5tH4usn49wcTnkUuE7dl3He1BYAGBzj852cfKEhVXKEsyh1ez/Qr81tig7KuxjEv1obMeeBC2a6LHNXsSOFPYSqhJuOkj9qO/EOWF4F0ytrLZsrZH/FGFZ+LXEbZ73lHUBYEdCSyZgiDxcqWyxHYJMWUTlXWkrCMwegDSvrPnsyJs18WPq/YjcKawlZiSuD1T1KrNOwlb2XvkfFovaG0dYbvf/URNENiVQPcjfYnCPX+jdi8nRmIrZhP99lUyznv5f2Y9nrWmdpwtaM1XhK2RYPkqAp/+4VcfEjZPfsnHLeXb//ZXj+Yj/55e9vstm6eTwr/LEOj8bJKJwqsKQolts7GzJGu7vvtJ2IrfWVMOMksRthkZ9kMAAhDYjwDCdj+W1HQSgW62VudduXSEjhe9VxXpV2Ys2/QgdIWpHJ14vyqbfPUYYh8EIACBLgGEbZcU512CwJL5qa/O0M2Adb6t74Xt1YX6zN93P46wffcegP8QgMAZBBC2Z1Cmjd0I+PmSXvTF9bt8dK+fmIq2V9tbMnr6RQaJff2hhTi+qsgHZVEl1Lf407VfbUhUmt/y3bL+WmpbL8VCfI6ak72HsDVf9EsPstn+cU/93fxQO2dw7fL355n9PhayXX3ex0I+HBkLb9PadfUT/elH1rfkk+JjcVHMzK+rxmctC66DwJUIIGyvFA1sKQksmZeqgfMOZYlPGiizvwLWAGsDaFyOhLLOOaKY4Io2mJCMthw1wEsUVT/zFe2I2xIke09hkKiJ7cTtjIf6iQnAeE22rfN1H+jaV5YrxmItD91nYpr15ywW2X71MwoEILAvAYTtvjyp7UACS740pgHoLkUiMBv44n4NqFlZwucoYavpFZZFjLaPtjMhl/lY7VfbEo9LBeDILr9PQmaPObpbhO2SPuJtt/WzBe4RsVBcxXCPWFT9KB4zX/YSsxYTW8b22IYABLYRQNhu48fVJxLoZuA0AN6pKKNlg1xnWWXgOuJJbRwlbMVdQqArAvYStnqQ6bbZYRzPUZ/Sg8OW0onNiIf2RXvWbMsH9bWji9pQW2ts7Fyjus94cDVB27FpyzlHx4P6IfBuBBC27xbxG/vbHTwkgO9UNIB2fdN5M3HSEXhHClux74qxkZBbEjux6z7wLGGcnbsle7tW2Hbimdk72i8fjiiviMURfqhOCecjxbmPy1E+UC8E3pUAwvZdI38zv7tCSQPG1szaK9As+fg+m2drdnemJBwtbGVLR5BtEbbKXC/h5sXElnW1KRG3tKwRtp1r1viyt7jVFxM78V5ja3XN2lhksVNcxaZqc+9jmS3shwAE1hFA2K7jxlUnE+iINRtwtoilk936qbklv44wE6USGcYiW87q+MmwDSsdgbA2VvLxrIzaiOEaQdURqZ7Hmi+MjWzN9u0lbu8Yi1G3lqh9xYPSyBb2QQAC6wkgbNez48oTCSwRfmuyaSe6MmxKH31mAiTul6CblXhN3D5D2C4VcjOf7Ljiu0TU6lyJODEe9Q0JSE3v6Ahxz3HplJelPEb2KCuq2Om1R4Z066cbS8X3LBYSyYrF0uklW0X6GlFrvshecYhFdepBRXGvBHO8jm0IQGAbAYTtNn5cfRIBDeReVFTrJ5m0azMaGCuf4rFZ4/H8uH1nYVuJhOinRMVIzGb8dO5IUMZ6bVv1d8sSYStBpDYkXvVQ5zO5sT0d0zlLxL7Zr6XE5JqyVAwujYXuiSWxWCvSl/qhmEjMLulX4ivOI3/WsOcaCEAgJ4Cwzdlw5EIEumJGg85dixcbs/VRhsj7Pbv+DGHbyUJXgs37Y+vdzL1E3lrBpraWfHloFguzfYmwVcZS4mlpkbhbKnDX9oVuLHRPbomFOMz6s47L724sPNclD83yeamg9W1pXX1eTMyneJxtCEBgGwGE7TZ+XH0SARsEZsu1g/RJbpTNdMW7GMwE4RU4deZFz/zwwHTuzC8d3ypqrc1ue90+t0TYmg1rlhJ3S/qSmC0V0V02EnBbhaAYdMXtEdNDrM8tZVTFzmeJq/M4BgEILCeAsF3OjCteQMAGl9myKzJe4MK0ySWZo5kgvAKnvYVcl8+W7GAMUscHsZ7FQ/V26urUE20cbXvhNOsLOr70kw6fcczq3+sBw/zrZoi78dcDQGZ73L9XXMwXLRWjpULcX886BCAwJoCwHXNh78UIxIEm20bY/nPgMj62/wxOewo5CQuzvVqqzb1LR8R1BMqePDo+SjgtmZag6Red0s2e7h2Lrj/dL5J1H5T2zNR2+HIOBCCwjQDCdhs/rj6JQCVm/LEzBNtRLneEj/k6yyDZednyDE4df2Z+GOuOCJGIk/jZu3SmVIjzrO09eXR97D4QyP6OOFe7nWkOSzPAXX86DDux6HLpMuna/+rzfvG3//vjs//4e49+ycct5avf+pNH85F/Ty8I26dH+CH+ZQIt7tege9fSHbTl80wQRi5x+07CtvuRsT6qPqJ02599K78T31lc1/gncRbjn23PxLk+5s+u9fvl6xGlG4tZlnX06wTefq0f9aB0BJdunWcL23/3n/7wQ68zxfTdhO2v/Zf/cSofhG33buE8CBxMIA461fbBphxWfUf4mN8zAWTnZcs7Cdu951auCWAnSznL7nXiO4vrGtu7YlR9ZTYdoRsLCdCjytapIV1xfJQ4P4pLp96zhe3v/8X/+vjtP/q7U4XbnYStRO2v/u//+/j3v/nHpzFC2HbuFM6BwAkEMoE22n+COYc00RE+5u9MANl52fJOwrYjKpVdO7J0BN3Mhk58Z3Fd62OHofrKLOvdEZVHTUMw3zvZ1sqG7tSSI8W5+XL28kxh+5//+1//5N5v/M6fnSbc7iRs//Iff/Ujo7//P/90WmYbYftTt2QFAq8lkAm00f6jxMHRBDriyfyd2WLnZcu7CFt9NJ75cMX9lRh6pbDtirmqX3QznVeJSzatojM1o+Iwu/eufPwsYfvrYR7nmVnJuwjb//qn//Cvusr/PGn+M8L2X2FnAwKvI9DNOGlQnc2ve50XdcsaTLuioK7pY1rPGQP3HkJODyldJlc4r3qo2oPHLO7Z8SWiNKuj84cbV4iB2ZDFwo5Xy9l86YzR1fefIWzt4/XIQtnJM+bb3kHY/off/fOI58ftM6ZtIGyH6NkJgfMJLBF9s49Tz7e+12LXR4n8WakGbR27i7DtiMGZr2cerwRRx5dMjM3i3TmuqRIdFlmms2N/p/6zzhnNF+4+KB0Zh06sjjrnDGEbM5HelzOE29WFbSb8jZOy3Ud+2Q5ha6RZQuDFBJZ8TN8Rfi92Z9h8V3jMvqSkymfi4S7CdkncZz6fcVziLysdYXikoOo+OGU2dD7CP4Nxt41RLLq/wZvF8O77jxa2Em1V0ZSEI0Wb6r66sPVzj0es9GBwJCOE7Yg6+yDwAgLdOYI26FVzHV9gfqtJs322HA3YsYFZHXcRtl0xNvP3rONVbF4tbDvti1MmbJ8Qiy6DeD89ZftoYRvn1o64HZ2RvLqw1Vzaqhw91xZhW9HnGAROJKDBdok4qT4SPtHsdlNL/MuEh29sxgph+9mi/jTjaccRtsdwNb5LlqNYdLPO/l560jrCdh5NCb8jM6YzYXt0VhthO+8DnAGB0wgsGdTuNh2hm0kSg06ZsXqasB2JmA6nM8/pxLjz0LLW5k776jeZDd2M7ZVj0fFh9rNta/lf4TqE7TwKrxa2ZGznMZqd0RslZ7VwHAInEOgMSl7Q3Wk6QjeT1Jlfq1B4DqN1hO0JHTY00RGWmagMVa3a7P6qQWZD9/67u7DV/fLUcrSwnc2xFdcjs6F3mGP7m3/wN2X3Yo5tiad18Ll3cMt9TroTgaXzbO/y6whLfqu1+1NmIzHr9z1N2OpH+69eXi1su/cPwva5w+LRwlbC0v50YHQ/6p/I3l3Y6l/GqnL0n1kwFaGizzEInExgyW9xSsTpI8Xsp4tONr1srvtNbfnU9ceL2NH604TtGf6UQWwcfLWw7bSvvpJ90tHN2F45Fl0f9DfETyx7CFtlZZV1tFf8Mlj2G63iGc+ViLN69GsBqnur8JWPW8oeUxFmfmXzbPUPZN5//e6vuBgjsfXH16wjbLf0Dq6FwAEElvxRgwbpK38sani6g+2SrORIzPp9Z4iPjpDKsoPGpvP3qfLrDvMi9+BhXNYsO+2LZVa6/bT6O9us7rP2d33ofjJylt17tbNV2GaiVULN//mCBFosyuSaEFPWcpTZ1Rentoq3VwpbMchEq8Sp+S/hOyred62LRyxb/+gCYRuJsg2BFxPofpxqIu7qWdslWeiZCPShMf+z5V2EbVeMyc+rZ9k6viyJsY93Z70zj7v60mXHfutvWda3Y+eR53QflJY8RB5p7951bxG2mRgzG73g0h8xxGKiTaJ2JNj8+TrHRODS5SuFraZaVMXPnx2Jf3s4EKuq+IeEpXwQthVZjkHgBQT0UbzEqg2gneWV59p2B9pKcIzCMONyRoazI4RmQq77hSf5e/WfeNuDxyjW3X3KpM76RfXlxCVTZq6a8ezEQIyunHXuxnt03hZhO8qwxjZsDu1oHqmJtiyj6euyepaKNp3/KmE78tn7ZOt6QJCdUfybz0vrWcoIYWuRYAmBCxFY829UV8zmyaaZ0LDjS4VCR/wfHdLOx74zYbvki3VLxf/R/sf6O6JqxiPW2d3ufjJQPRx061CfrQRy1+YjzlvyoDT6S94jbDqzzi3CtmunZVt9RlJiVgJslvX1bSwVbHb+q4Stphp0is2jjX9mYRntWdbX2vBTG8z3zhJhawRZQuBCBDTAdoSbiUItJXq6X7w6y9WO8JPta6YN/iD+5wAADgdJREFUdOo+SkSJX1eQdmxQ7Hwsq/WrfgQuJq8Utt1s6+wBsJP1tfhcMRbdfrn2vjvrvWNtO2uF7SiLqOkEo+yrMpESWPrY3YqJsCjarI7R1ISOSBudcyVhqyz3KNNt4t/4aKkvzimrHYuE8IizZXhHDKp9CNtImG0IXIRARyTYAGvLK82bWzJXuCP+Ylg6wrbKzsX6lm53hVTHtyWsrhTjyKzTZzs8Yr2d7c7DQefj9yWfllw1Fh0W9p5xVDw6MTvinLXCVkLJFxOv2i8x5kWsZSR9BtM+fvd16BqbnqB6fB0SupU4q469Stj6ebGy3/8ChNa9eDeh70WvfKrqkBj2WXCro2IxOoaw9b2QdQhciIAyL0uzthqsln6kf4TLS6YgrBUHHQFy5MfF3cxeRzgs+QhcMb5iplD96FXCVoxNqFVL2TcrT4jFkgclieAnlS3C1rKtEmMjweRFl47rZ6qsSNj5rK9NTYj1WB0SufFYd/tVwtb/OYVNK/A2+6kHlm31mVid6x8GRnX4qRyW9fVtdNYRttYrWULgggSWzJfzA3pHTB3lroRBV5DrvLXTJzoi6igR2G1b7Xdj0flGv8V4zdSNo+Lt6+1w6fLw9c7WO9n7JX2hW5/qPPLhaeZ3dnzJdAT50BH8WVtX279F2JowyzKFUch6EaZr7XoxsQxuFGIStMpsbvk921cJW/liXwjLRKdlaE3Ym7C1LLdtVxlr8bPrI7/ONsL2ancl9kAgEFgieEz4SDDO5hKGZnbZ1IC65GPQLV9e2TNLt8T5brsWi66QW1rvkdMslvDw575C2Hazk0s+GXhCLOSv9cHOcsu96PvAq9e3CFuJJmURR5lEHfMZWYlYn32MwjYTYLomE73ZNXH/K4WtTcvIhLkxMWFqQlb9Qn7YtmV0o2/a1jE/hWN0TrUPYfvqu5D2ITAhILHY/djbD2ASt2dOS5CQXiJq98gSeX+zdXHY66N7+aj6srZG+7vCVt1g6UPMmfGddNMfD58tbJfEY2kfWJK1VdyXxLnDcus5Sz45kf2vehje6me8fquwHQmm2MaSbRN4o3rX7nulsB3Z7DPVS9jYuVmGfNRWZx/C1siyhMCFCSwZwKO42kNAztAo27NE8C3JnlVtd8WHBPfaKQ/WvoTLEh8tDksEz1IxojbOErfiJ95Ve2cK2yX3xJp7QLGwGHaW6htLYm39as3SYjFrrxMP75t8OCNzK/v3eg+I/BC2kci/3Zbw6wjE7jkI23/L+Og9+f8nHt0y9UNgRwIacPwgtGRdgmRpxqpjug1QS2zZQ2Sabd2PoWXf2nbl41KB4HnMxIf5YsslPlk7R09LsAeX2a8KdDgt5WFc/NLsMf+rpeK+tlw5FrqnO0X+V3xGx9Y8CHRs0TkWu6PaOELYKqMYX/4XDsz3eI62s2kNXdE4Ou9qGVtNSxj5btMOjI/m2Y7OkzAe+bl2HxlbI84SAjcgoGzZaCDq7FM2RoOJhNrWYmJvaQZzrbjM7JUdHd/tHAmzJcJKvNdMA7H2tFzSnvm5dH6k2jni4UW2q17zp8rWyvajha3ivYSN+qcyu1vK0ukhZ8Wi26/WfAogH3Svdtvo8JUd1pcUlz3eh0btHiFsRwJLAi2WI0TsqO2rCduRjdpnvwBhnPSFsS1zZ7N24n6ErRFnCYGbENgibjVgaVDRT2WtyeBKJEhYLBW0aveojx6XCB3ZoZfEqkSYBm7PQf4po7TWR6vfL9eIAw36azJtale2bxVzYmAixHyZZWt1+3SErfreUvvW9ruZEO/c8ltj4ftXp714jnyIsdD2kqI+aHFculRb6g9ry6gvqZ8cVY4WthJm/tcRvB8SbmeI26sLW2Vw7afTPB+t61cTsl9UiAJ17TbCNlJnGwI3IKDBYo24jIOaxIqEhgZPDX7xpXY0CClrtaW9Iz8ql3DYYltksmS70+5aUbBFUMkHCWMT77PsmOKuGFVx7ojEjrA1vmIn0aRrzE7rf2pL+2TP2ox5x97urb5nLGZtdmKhc5YW8TD2a5b2XqH+XIl1HVNb2cOh4j7rj0t98+cfKWwlWrvlSPF2ZWGbCdrIzX7+a614ra5D2EbabEPgJgSUxVqb1VszsK25RvYtzc6twb9mLuQaf/w1Jhz9vtG6BNraIgEQs3WjNrr7VJd/da/rZGvlo3zt1nnUeRJOe4pai91WcRv99XFYEmOdu7bs9UBsvugeMD+670Vb7oeO30cKW4kpTUHQ3FH7PVdvk+bd6tjRWdsrC1v7OTBxiHNstS3hq9eRwh9h63sl6xC4GQENtms+ireB6cjlEeKiCs+auZBr/dcgLvYdISe7tpbOv6yt9aVzXTeWZ8ZgZLcE+NEPUneJRdbnxGdtFnzEfMm+o7O18vloYeszhZp6YCX7tzJ//l7rVxa23kf/BxbipCkc/vhR6whb65UsIXBjAsrEvGqwygY2Ce4zy94ZtcwvZajUlkpH2Kqe6qPbLiN9/PyKGKvNThETCZeM29H7JTgtLh17t5yzd+azy6Ybi5lv4vQKgX50tlZ+nyls/S8jKJN7lFCL9d5F2Cp768V/9qcO0b+t2wjb2TsAxyFwEwIarDRwvFJcxAH6yLm1o7CIwZEZ7Dgwd4WtZXhHNi/Z94oYd7O1R3KP/cpv60FjzZzTJdxH51osvC1Hr3djMbJ3tE/cxO9ou1X/Gdla+XimsJVwU6ZWL61vFWTd6+8ibOWPzUs+enqGZ4ewHd3t7IPAjQnYgPuK7N5ogNx7MO6EZu8MtkTbKOvaFbbiInE7qqPjTzzHYnz0Q0xnGoV8Oksc+f4l214haGMs5P8ZD5RHfgKie/ToGMaHwshxr+0zha3E1JmC1sTbnYTtKxghbPe6m6gHAhckIIGnAfFoAeQFx2j9FeJW4k/tdr/UEu3Wdco4V2LUBIFEQeelj3/3LnvHWH7M/PY+iLMEpoSL+pquP6q/Scwusc3beca6+sOe99vSWGz1UfNv1Uf3eihWPxAP9dGzyqd/+NWHhM2TX/JxS/n2v/3Vo/nIv6cX/nns6RHGvxYBEx9LhYfO1+C0dU6e6nhVkTiV6JD4kj+jl+zTcQ3CEmt3LBImEn6KlXysRL3Ei8VWfqt/7Om3CV7xVP2RfXyQ8NsWH/khf66QmV3aH5bEQnGKsVja3t7n2z3T6UsSsBYzxVn3mvynQAACxxBA2B7DlVofQECCIXuNMpUasLwAWbr+SnH7gHDhAgQgAAEIQOADYUsngMCOBJSJ2fJRs7JTe2YGd3SNqiAAAQhAAAKXJ4CwvXyIMPBuBCRuq4+5Z5lcCeM7frx8tzhhLwQgAAEIPI8AwvZ5McWjCxBQ1lXz6mYitjqu+Xtkby8QTEyAAAQgAIHbEEDY3iZUGHpHAhKnlXidHdOXmM781vQdGWMzBCAAAQhAwAggbI0ESwgcREDCdMu8W4lfZX+ZnnBQgKgWAhCAAAQeQwBh+5hQ4siVCehXFLZOTTCBq19foEAAAhCAAAQg8G8JIGz/LRP2QOAwAvrd0a3ZWwlc1aGfB7vz78oeBpmKIQABCEDgbQkgbN829Dj+KgJ7ZW/9/Fz9CoP+ecp+7N9+uF9L26fjyhprSYEABCAAAQg8kQDC9olRxadbEFC2da+/5/Qit1rnd3Jv0TUwEgIQgAAEVhJA2K4Ex2UQ2IuA5syeIXD5Z7O9IkY9EIAABCBwVQII26tGBrvejsBRApefDHu7roTDEIAABN6WAML2bUOP41cloJ/1UnZ165fMNO2AX1C4apSxCwIQgAAEjiCAsD2CKnVCYCcCErn68pe+9DUTusrM6oth+sKYvqBGgQAEIAABCLwbAYTtu0Ucf29P4NOnTz/+WYNEr17apkAAAhCAAAQg8PGBsKUXQAACEIAABCAAAQg8ggDC9hFhxAkIQAACEIAABCAAAYQtfQACEIAABCAAAQhA4BEEELaPCCNOQAACEIAABCAAAQggbOkDEIAABCAAAQhAAAKPIICwfUQYcQICEIAABCAAAQhAAGFLH4AABCAAAQhAAAIQeAQBhO0jwogTEIAABCAAAQhAAAIIW/oABCAAAQhAAAIQgMAjCCBsHxFGnIAABCAAAQhAAAIQQNjSByAAAQhAAAIQgAAEHkEAYfuIMOIEBCAAAQhAAAIQgADClj4AAQhAAAIQgAAEIPAIAgjbR4QRJyAAAQhAAAIQgAAEELb0AQhAAAIQgAAEIACBRxBA2D4ijDgBAQhAAAIQgAAEIICwpQ9AAAIQgAAEIAABCDyCAML2EWHECQhAAAIQgAAEIAABhC19AAIQgAAEIAABCEDgEQQQto8II05AAAIQgAAEIAABCCBs6QMQgAAEIAABCEAAAo8ggLB9RBhxAgIQgAAEIAABCEAAYUsfgAAEIAABCEAAAhB4BAGE7SPCiBMQgAAEIAABCEAAAghb+gAEIAABCEAAAhCAwCMIIGwfEUacgAAEIAABCEAAAhBA2NIHIAABCEAAAhCAAAQeQQBh+4gw4gQEIAABCEAAAhCAAMKWPgABCEAAAhCAAAQg8AgCCNtHhBEnIAABCEAAAhCAAAQQtvQBCEAAAhCAAAQgAIFHEEDYPiKMOAEBCEAAAhCAAAQggLClD0AAAhCAAAQgAAEIPIIAwvYRYcQJCEAAAhCAAAQgAAGELX0AAhCAAAQgAAEIQOARBBC2jwgjTkAAAhCAAAQgAAEIIGzpAxCAAAQgAAEIQAACjyCAsH1EGHECAhCAAAQgAAEIQABhSx+AAAQgAAEIQAACEHgEAYTtI8KIExCAAAQgAAEIQAAC/x/sqRknkUQpY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1494502" y="10540179"/>
            <a:ext cx="2724083" cy="179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pic>
        <p:nvPicPr>
          <p:cNvPr id="1028" name="Picture 4" descr="Aperçu de l’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95695"/>
            <a:ext cx="3066760" cy="131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21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8" y="308113"/>
            <a:ext cx="9720072" cy="1776719"/>
          </a:xfrm>
        </p:spPr>
        <p:txBody>
          <a:bodyPr>
            <a:normAutofit/>
          </a:bodyPr>
          <a:lstStyle/>
          <a:p>
            <a:r>
              <a:rPr lang="fr-CA" sz="4000" b="1" dirty="0"/>
              <a:t>Deux programmes D’éducation préscolaire,</a:t>
            </a:r>
            <a:br>
              <a:rPr lang="fr-CA" sz="4000" b="1" dirty="0"/>
            </a:br>
            <a:r>
              <a:rPr lang="fr-CA" sz="4000" b="1" dirty="0"/>
              <a:t>cinq domaines de développement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72817" y="5496339"/>
            <a:ext cx="9750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4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047462" y="1684722"/>
            <a:ext cx="318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Maternelle 4 ans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19280" y="1684722"/>
            <a:ext cx="322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Maternelle 5 ans</a:t>
            </a: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" y="2256183"/>
            <a:ext cx="6255963" cy="4472608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96" y="2084832"/>
            <a:ext cx="5387820" cy="477316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2"/>
    </mc:Choice>
    <mc:Fallback xmlns="">
      <p:transition spd="slow" advTm="2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Différences de présentation selon les programmes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6639516" y="1851710"/>
            <a:ext cx="214353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Mat.5 ans</a:t>
            </a:r>
          </a:p>
          <a:p>
            <a:r>
              <a:rPr lang="fr-C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PFEQ, Chap. 4</a:t>
            </a:r>
          </a:p>
          <a:p>
            <a:r>
              <a:rPr lang="fr-C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Éducation préscolaire</a:t>
            </a:r>
          </a:p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1205283" y="1851711"/>
            <a:ext cx="277301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Mat. 4 ans</a:t>
            </a:r>
          </a:p>
          <a:p>
            <a:r>
              <a:rPr lang="fr-C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PFEQ, </a:t>
            </a:r>
          </a:p>
          <a:p>
            <a:r>
              <a:rPr lang="fr-C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Éducation préscolaire 4 ans</a:t>
            </a:r>
          </a:p>
          <a:p>
            <a:endParaRPr lang="fr-CA" dirty="0"/>
          </a:p>
        </p:txBody>
      </p:sp>
      <p:pic>
        <p:nvPicPr>
          <p:cNvPr id="7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03" y="3088202"/>
            <a:ext cx="4727698" cy="354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3" y="3010685"/>
            <a:ext cx="5003911" cy="370080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79"/>
    </mc:Choice>
    <mc:Fallback xmlns="">
      <p:transition spd="slow" advTm="7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développement physique et moteur</a:t>
            </a:r>
            <a:endParaRPr lang="fr-CA" dirty="0"/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14" y="3509819"/>
            <a:ext cx="3461562" cy="312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187985" y="3502734"/>
            <a:ext cx="295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Motricité globale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197924" y="4195114"/>
            <a:ext cx="293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Motricité fine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87985" y="4887494"/>
            <a:ext cx="4051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/>
              <a:t>Ajustement des actions en </a:t>
            </a:r>
          </a:p>
          <a:p>
            <a:r>
              <a:rPr lang="fr-CA" sz="2800" dirty="0"/>
              <a:t>fonction de l’environnement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87985" y="5961654"/>
            <a:ext cx="300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Hygiène et sécurité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24127" y="1630017"/>
            <a:ext cx="99586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Accroître son développement physique et moteur </a:t>
            </a:r>
            <a:r>
              <a:rPr lang="fr-CA" sz="2400" b="1" dirty="0"/>
              <a:t>(4 ans)</a:t>
            </a:r>
          </a:p>
          <a:p>
            <a:endParaRPr lang="fr-CA" dirty="0"/>
          </a:p>
        </p:txBody>
      </p:sp>
      <p:sp>
        <p:nvSpPr>
          <p:cNvPr id="10" name="ZoneTexte 9"/>
          <p:cNvSpPr txBox="1"/>
          <p:nvPr/>
        </p:nvSpPr>
        <p:spPr>
          <a:xfrm>
            <a:off x="1024125" y="2302641"/>
            <a:ext cx="8056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Agir sur le plan sensoriel et moteur </a:t>
            </a:r>
            <a:r>
              <a:rPr lang="fr-CA" sz="2400" b="1" dirty="0"/>
              <a:t>(5 ans)</a:t>
            </a:r>
          </a:p>
          <a:p>
            <a:endParaRPr lang="fr-CA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8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8"/>
    </mc:Choice>
    <mc:Fallback xmlns="">
      <p:transition spd="slow" advTm="3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Développement affectif</a:t>
            </a:r>
            <a:endParaRPr lang="fr-CA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24" y="3056099"/>
            <a:ext cx="3562940" cy="353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24128" y="1687479"/>
            <a:ext cx="691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Construire son estime de soi </a:t>
            </a:r>
            <a:r>
              <a:rPr lang="fr-CA" sz="2400" b="1" dirty="0"/>
              <a:t>(4 ans)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24128" y="2308204"/>
            <a:ext cx="5350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/>
              <a:t>Affirmer sa personnalité </a:t>
            </a:r>
            <a:r>
              <a:rPr lang="fr-CA" sz="2400" b="1" dirty="0"/>
              <a:t>(5 ans)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06753" y="2892979"/>
            <a:ext cx="4846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Expression des besoins, des goûts, </a:t>
            </a:r>
          </a:p>
          <a:p>
            <a:r>
              <a:rPr lang="fr-CA" sz="2400" dirty="0"/>
              <a:t>des intérêts, des idées, des sentiments </a:t>
            </a:r>
          </a:p>
          <a:p>
            <a:r>
              <a:rPr lang="fr-CA" sz="2400" dirty="0"/>
              <a:t>et des émotions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744421" y="4723347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Confiance en soi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44421" y="5265902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Autonomie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4421" y="5815052"/>
            <a:ext cx="231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Sécurité affective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44421" y="4174197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Connaissance de soi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9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34"/>
    </mc:Choice>
    <mc:Fallback xmlns="">
      <p:transition spd="slow" advTm="3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Développement social</a:t>
            </a:r>
            <a:endParaRPr lang="fr-CA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209" y="3346860"/>
            <a:ext cx="3275323" cy="32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24128" y="2432019"/>
            <a:ext cx="952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Interagir de façon harmonieuse avec les autres </a:t>
            </a:r>
            <a:r>
              <a:rPr lang="fr-CA" sz="2400" b="1" dirty="0"/>
              <a:t>(5 ans)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24128" y="1847244"/>
            <a:ext cx="1007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Vivre des relations harmonieuses avec les autres </a:t>
            </a:r>
            <a:r>
              <a:rPr lang="fr-CA" sz="2400" b="1" dirty="0"/>
              <a:t>(4ans)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93296" y="3346860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Gestes d’ouverture aux autres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993296" y="3856104"/>
            <a:ext cx="312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Participation à la vie de groupe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93296" y="4424911"/>
            <a:ext cx="188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Respect des règles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93296" y="5017365"/>
            <a:ext cx="29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Régulation des comportements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93296" y="5586172"/>
            <a:ext cx="499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Application d’une démarche de résolution de conflits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93296" y="6178626"/>
            <a:ext cx="375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Implication avec les pairs et les adultes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8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94"/>
    </mc:Choice>
    <mc:Fallback xmlns="">
      <p:transition spd="slow" advTm="3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Développement langagier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71" y="3051956"/>
            <a:ext cx="3589448" cy="357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15720" y="1655102"/>
            <a:ext cx="10683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Communiquer en explorant le langage oral et l’écrit </a:t>
            </a:r>
            <a:r>
              <a:rPr lang="fr-CA" sz="2400" b="1" dirty="0"/>
              <a:t>(4 ans)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15720" y="2231572"/>
            <a:ext cx="10683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Communiquer en utilisant les ressources de la langue </a:t>
            </a:r>
            <a:r>
              <a:rPr lang="fr-CA" sz="2400" b="1" dirty="0"/>
              <a:t>(5 ans)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506278" y="2981739"/>
            <a:ext cx="303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Intérêt envers la communication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55974" y="3568148"/>
            <a:ext cx="288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Compréhension des messages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774416" y="3593824"/>
            <a:ext cx="236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Production de messages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555974" y="4124739"/>
            <a:ext cx="323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Engagement dans la conversation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55974" y="4802715"/>
            <a:ext cx="128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Vocabulaire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774416" y="4802715"/>
            <a:ext cx="3033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Capacité à jouer avec les sons</a:t>
            </a:r>
          </a:p>
          <a:p>
            <a:r>
              <a:rPr lang="fr-CA" dirty="0"/>
              <a:t>(conscience phonologique)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05061" y="54068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14" name="ZoneTexte 13"/>
          <p:cNvSpPr txBox="1"/>
          <p:nvPr/>
        </p:nvSpPr>
        <p:spPr>
          <a:xfrm>
            <a:off x="5555974" y="5486019"/>
            <a:ext cx="249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Liens entre l’oral et l’écrit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55974" y="6057878"/>
            <a:ext cx="212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Conventions de l’écrit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9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2"/>
    </mc:Choice>
    <mc:Fallback xmlns="">
      <p:transition spd="slow" advTm="4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Développement cognitif</a:t>
            </a:r>
            <a:endParaRPr lang="fr-CA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7599">
            <a:off x="997596" y="5006842"/>
            <a:ext cx="1320951" cy="13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52" y="3381510"/>
            <a:ext cx="1331935" cy="133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107">
            <a:off x="4605952" y="5018391"/>
            <a:ext cx="1348972" cy="118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33" y="3242815"/>
            <a:ext cx="1480831" cy="13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18" y="4750015"/>
            <a:ext cx="1394420" cy="156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74642" y="1743199"/>
            <a:ext cx="911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Découvrir le monde qui l’entoure </a:t>
            </a:r>
            <a:r>
              <a:rPr lang="fr-CA" sz="2400" b="1" dirty="0"/>
              <a:t>(4 ans)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74641" y="2297012"/>
            <a:ext cx="10585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Construire sa compréhension du monde </a:t>
            </a:r>
            <a:r>
              <a:rPr lang="fr-CA" sz="2400" b="1" dirty="0"/>
              <a:t>(5 ans)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431733" y="3381510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Manifestation d’intérêt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51906" y="4108277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Curiosité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560407" y="4750015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Désir d’apprendre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828183" y="5534121"/>
            <a:ext cx="310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Moyens pour exercer sa pensée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207023" y="3408092"/>
            <a:ext cx="356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Utilisation d’informations pertinentes </a:t>
            </a:r>
          </a:p>
          <a:p>
            <a:r>
              <a:rPr lang="fr-CA" dirty="0"/>
              <a:t>pour ses apprentissages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129179" y="4477609"/>
            <a:ext cx="2236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Décrire ses démarches</a:t>
            </a:r>
          </a:p>
          <a:p>
            <a:r>
              <a:rPr lang="fr-CA" dirty="0"/>
              <a:t>et stratégies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7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1"/>
    </mc:Choice>
    <mc:Fallback xmlns="">
      <p:transition spd="slow" advTm="3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.3|2.3|5.4|3.8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5.6|2.7|1.8|2.1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1.5|1.4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0.9|0.9|0.9|1.3|4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2.2|1.9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9.8|2.3|1.9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.8|2.4|3|2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.3|3.6|11.7|4|1.9|1.9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0F3D1983A5A48932C353CA09D1910" ma:contentTypeVersion="11" ma:contentTypeDescription="Crée un document." ma:contentTypeScope="" ma:versionID="5128992f52eb11fb53936675dfc19f81">
  <xsd:schema xmlns:xsd="http://www.w3.org/2001/XMLSchema" xmlns:xs="http://www.w3.org/2001/XMLSchema" xmlns:p="http://schemas.microsoft.com/office/2006/metadata/properties" xmlns:ns2="cecc0362-01da-4773-ba27-68ef5d263899" xmlns:ns3="8e25b126-9913-460c-bf0b-499845696c17" targetNamespace="http://schemas.microsoft.com/office/2006/metadata/properties" ma:root="true" ma:fieldsID="c7c4cd89f9194365a086edb2e7292c97" ns2:_="" ns3:_="">
    <xsd:import namespace="cecc0362-01da-4773-ba27-68ef5d263899"/>
    <xsd:import namespace="8e25b126-9913-460c-bf0b-499845696c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c0362-01da-4773-ba27-68ef5d263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5b126-9913-460c-bf0b-499845696c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e25b126-9913-460c-bf0b-499845696c17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1986E12-1141-412D-85F0-E8E4F000308D}"/>
</file>

<file path=customXml/itemProps2.xml><?xml version="1.0" encoding="utf-8"?>
<ds:datastoreItem xmlns:ds="http://schemas.openxmlformats.org/officeDocument/2006/customXml" ds:itemID="{07943C00-4BB0-4F8A-8503-3DF230FC85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7775EC-6CC3-4A12-A67F-69F97C4994BB}">
  <ds:schemaRefs>
    <ds:schemaRef ds:uri="http://purl.org/dc/dcmitype/"/>
    <ds:schemaRef ds:uri="7afbb3f1-a395-4793-8d80-afcd1f8594e1"/>
    <ds:schemaRef ds:uri="http://schemas.microsoft.com/office/2006/documentManagement/types"/>
    <ds:schemaRef ds:uri="http://schemas.microsoft.com/office/2006/metadata/properties"/>
    <ds:schemaRef ds:uri="f52253a3-e71e-43c7-8ee3-b8fcaeda1635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2497</TotalTime>
  <Words>865</Words>
  <Application>Microsoft Office PowerPoint</Application>
  <PresentationFormat>Grand écran</PresentationFormat>
  <Paragraphs>141</Paragraphs>
  <Slides>26</Slides>
  <Notes>1</Notes>
  <HiddenSlides>0</HiddenSlides>
  <MMClips>25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Calibri</vt:lpstr>
      <vt:lpstr>Tw Cen MT</vt:lpstr>
      <vt:lpstr>Tw Cen MT Condensed</vt:lpstr>
      <vt:lpstr>Varela Round</vt:lpstr>
      <vt:lpstr>Wingdings</vt:lpstr>
      <vt:lpstr>Wingdings 3</vt:lpstr>
      <vt:lpstr>Intégral</vt:lpstr>
      <vt:lpstr>L’évaluation à l’éducation préscolaire</vt:lpstr>
      <vt:lpstr>Intention du document :</vt:lpstr>
      <vt:lpstr>Deux programmes D’éducation préscolaire, cinq domaines de développement</vt:lpstr>
      <vt:lpstr>Différences de présentation selon les programmes</vt:lpstr>
      <vt:lpstr>développement physique et moteur</vt:lpstr>
      <vt:lpstr>Développement affectif</vt:lpstr>
      <vt:lpstr>Développement social</vt:lpstr>
      <vt:lpstr>Développement langagier</vt:lpstr>
      <vt:lpstr>Développement cognitif</vt:lpstr>
      <vt:lpstr>Aspect méthodologique</vt:lpstr>
      <vt:lpstr>Deux programmes ministériels différents de tous les autres…</vt:lpstr>
      <vt:lpstr>Mais qu’est-ce que le développement global?</vt:lpstr>
      <vt:lpstr>les particularités quant à l’évaluation:</vt:lpstr>
      <vt:lpstr>premier aspect :  À l’éducation préscolaire, Nous parlons de…</vt:lpstr>
      <vt:lpstr>deuxième aspect :  À l’éducation préscolaire, nous parlons de…</vt:lpstr>
      <vt:lpstr>troisième aspect: À l’éducation préscolaire, …</vt:lpstr>
      <vt:lpstr>quatrième aspect: À l’éducation préscolaire, …</vt:lpstr>
      <vt:lpstr>Repères de  développement/ ressources </vt:lpstr>
      <vt:lpstr> Cadre d’évaluation (MEES) </vt:lpstr>
      <vt:lpstr>Proposition d’une DÉMARCHE </vt:lpstr>
      <vt:lpstr>BARÈMES POUR L’ÉDUCATION PRÉSCOLAIRE</vt:lpstr>
      <vt:lpstr>Un cas particulier: l’évaluation à la maternelle 4 ans à temps plein</vt:lpstr>
      <vt:lpstr> Exemple d’Outil de communication de la maternelle 4 ans temps plein </vt:lpstr>
      <vt:lpstr>Et les enfants qui vous inquiètent?</vt:lpstr>
      <vt:lpstr>Mots-clés à retenir</vt:lpstr>
      <vt:lpstr>Présentation PowerPoint</vt:lpstr>
    </vt:vector>
  </TitlesOfParts>
  <Company>Commission Scolaire De Montréal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L’évaluation à l’éducation préscolaire La parole aux CP</dc:title>
  <dc:creator>Choquette Paule</dc:creator>
  <cp:lastModifiedBy>Roy Christine</cp:lastModifiedBy>
  <cp:revision>374</cp:revision>
  <dcterms:created xsi:type="dcterms:W3CDTF">2020-03-24T12:55:33Z</dcterms:created>
  <dcterms:modified xsi:type="dcterms:W3CDTF">2020-07-14T14:03:43Z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0x010100DF50F3D1983A5A48932C353CA09D1910</vt:lpwstr>
  </property>
  <property fmtid="{D5CDD505-2E9C-101B-9397-08002B2CF9AE}" pid="3" name="Order">
    <vt:r8>20959200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