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tags/tag21.xml" ContentType="application/vnd.openxmlformats-officedocument.presentationml.tags+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257" r:id="rId5"/>
    <p:sldId id="258" r:id="rId6"/>
    <p:sldId id="259" r:id="rId7"/>
    <p:sldId id="260" r:id="rId8"/>
    <p:sldId id="261" r:id="rId9"/>
    <p:sldId id="262" r:id="rId10"/>
    <p:sldId id="304" r:id="rId11"/>
    <p:sldId id="309" r:id="rId12"/>
    <p:sldId id="263" r:id="rId13"/>
    <p:sldId id="264" r:id="rId14"/>
    <p:sldId id="265" r:id="rId15"/>
    <p:sldId id="267" r:id="rId16"/>
    <p:sldId id="269" r:id="rId17"/>
    <p:sldId id="270" r:id="rId18"/>
    <p:sldId id="271" r:id="rId19"/>
    <p:sldId id="272" r:id="rId20"/>
    <p:sldId id="278" r:id="rId21"/>
    <p:sldId id="273" r:id="rId22"/>
    <p:sldId id="274" r:id="rId23"/>
    <p:sldId id="279" r:id="rId24"/>
    <p:sldId id="275" r:id="rId25"/>
    <p:sldId id="276" r:id="rId26"/>
    <p:sldId id="277" r:id="rId27"/>
    <p:sldId id="280" r:id="rId28"/>
    <p:sldId id="281" r:id="rId29"/>
    <p:sldId id="282" r:id="rId30"/>
    <p:sldId id="295" r:id="rId31"/>
    <p:sldId id="296" r:id="rId32"/>
    <p:sldId id="283" r:id="rId33"/>
    <p:sldId id="284" r:id="rId34"/>
    <p:sldId id="311" r:id="rId35"/>
    <p:sldId id="325" r:id="rId36"/>
    <p:sldId id="317" r:id="rId37"/>
    <p:sldId id="32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94E2"/>
    <a:srgbClr val="09A3E1"/>
    <a:srgbClr val="00CCFF"/>
    <a:srgbClr val="B4F6F8"/>
    <a:srgbClr val="B0E6FC"/>
    <a:srgbClr val="EBF9FB"/>
    <a:srgbClr val="3581B5"/>
    <a:srgbClr val="FCFBF8"/>
    <a:srgbClr val="CBB21F"/>
    <a:srgbClr val="19A8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Style moyen 3 - Accentuation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944" autoAdjust="0"/>
    <p:restoredTop sz="69764" autoAdjust="0"/>
  </p:normalViewPr>
  <p:slideViewPr>
    <p:cSldViewPr snapToGrid="0">
      <p:cViewPr varScale="1">
        <p:scale>
          <a:sx n="48" d="100"/>
          <a:sy n="48" d="100"/>
        </p:scale>
        <p:origin x="716" y="32"/>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600CE1-B062-42C9-8B22-9CCEBE812117}" type="datetimeFigureOut">
              <a:rPr lang="fr-CA" smtClean="0"/>
              <a:t>2020-06-10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CD3CE8-EC95-4EDC-9149-AEAA5248291B}" type="slidenum">
              <a:rPr lang="fr-CA" smtClean="0"/>
              <a:t>‹N°›</a:t>
            </a:fld>
            <a:endParaRPr lang="fr-CA"/>
          </a:p>
        </p:txBody>
      </p:sp>
    </p:spTree>
    <p:extLst>
      <p:ext uri="{BB962C8B-B14F-4D97-AF65-F5344CB8AC3E}">
        <p14:creationId xmlns:p14="http://schemas.microsoft.com/office/powerpoint/2010/main" val="4016047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err="1" smtClean="0"/>
              <a:t>Welcome</a:t>
            </a:r>
            <a:r>
              <a:rPr lang="fr-CA" baseline="0" dirty="0" smtClean="0"/>
              <a:t> to </a:t>
            </a:r>
            <a:r>
              <a:rPr lang="fr-CA" baseline="0" dirty="0" err="1" smtClean="0"/>
              <a:t>this</a:t>
            </a:r>
            <a:r>
              <a:rPr lang="fr-CA" baseline="0" dirty="0" smtClean="0"/>
              <a:t> information capsule on </a:t>
            </a:r>
            <a:r>
              <a:rPr lang="fr-CA" baseline="0" dirty="0" err="1" smtClean="0"/>
              <a:t>evaluation</a:t>
            </a:r>
            <a:r>
              <a:rPr lang="fr-CA" baseline="0" dirty="0" smtClean="0"/>
              <a:t> in ESL at the </a:t>
            </a:r>
            <a:r>
              <a:rPr lang="fr-CA" baseline="0" dirty="0" err="1" smtClean="0"/>
              <a:t>elementary</a:t>
            </a:r>
            <a:r>
              <a:rPr lang="fr-CA" baseline="0" dirty="0" smtClean="0"/>
              <a:t> </a:t>
            </a:r>
            <a:r>
              <a:rPr lang="fr-CA" baseline="0" dirty="0" err="1" smtClean="0"/>
              <a:t>level</a:t>
            </a:r>
            <a:r>
              <a:rPr lang="fr-CA" baseline="0" dirty="0" smtClean="0"/>
              <a:t>.</a:t>
            </a:r>
            <a:endParaRPr lang="fr-CA" dirty="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1</a:t>
            </a:fld>
            <a:endParaRPr lang="fr-CA"/>
          </a:p>
        </p:txBody>
      </p:sp>
    </p:spTree>
    <p:extLst>
      <p:ext uri="{BB962C8B-B14F-4D97-AF65-F5344CB8AC3E}">
        <p14:creationId xmlns:p14="http://schemas.microsoft.com/office/powerpoint/2010/main" val="1180429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err="1" smtClean="0">
                <a:solidFill>
                  <a:schemeClr val="tx1"/>
                </a:solidFill>
                <a:effectLst/>
                <a:latin typeface="+mn-lt"/>
                <a:ea typeface="+mn-ea"/>
                <a:cs typeface="+mn-cs"/>
              </a:rPr>
              <a:t>Three</a:t>
            </a:r>
            <a:r>
              <a:rPr lang="fr-CA" sz="1200" kern="1200" baseline="0" dirty="0" smtClean="0">
                <a:solidFill>
                  <a:schemeClr val="tx1"/>
                </a:solidFill>
                <a:effectLst/>
                <a:latin typeface="+mn-lt"/>
                <a:ea typeface="+mn-ea"/>
                <a:cs typeface="+mn-cs"/>
              </a:rPr>
              <a:t> essential documents </a:t>
            </a:r>
            <a:r>
              <a:rPr lang="fr-CA" sz="1200" kern="1200" baseline="0" dirty="0" err="1" smtClean="0">
                <a:solidFill>
                  <a:schemeClr val="tx1"/>
                </a:solidFill>
                <a:effectLst/>
                <a:latin typeface="+mn-lt"/>
                <a:ea typeface="+mn-ea"/>
                <a:cs typeface="+mn-cs"/>
              </a:rPr>
              <a:t>will</a:t>
            </a:r>
            <a:r>
              <a:rPr lang="fr-CA" sz="1200" kern="1200" baseline="0" dirty="0" smtClean="0">
                <a:solidFill>
                  <a:schemeClr val="tx1"/>
                </a:solidFill>
                <a:effectLst/>
                <a:latin typeface="+mn-lt"/>
                <a:ea typeface="+mn-ea"/>
                <a:cs typeface="+mn-cs"/>
              </a:rPr>
              <a:t> </a:t>
            </a:r>
            <a:r>
              <a:rPr lang="fr-CA" sz="1200" kern="1200" baseline="0" dirty="0" err="1" smtClean="0">
                <a:solidFill>
                  <a:schemeClr val="tx1"/>
                </a:solidFill>
                <a:effectLst/>
                <a:latin typeface="+mn-lt"/>
                <a:ea typeface="+mn-ea"/>
                <a:cs typeface="+mn-cs"/>
              </a:rPr>
              <a:t>accompany</a:t>
            </a:r>
            <a:r>
              <a:rPr lang="fr-CA" sz="1200" kern="1200" baseline="0" dirty="0" smtClean="0">
                <a:solidFill>
                  <a:schemeClr val="tx1"/>
                </a:solidFill>
                <a:effectLst/>
                <a:latin typeface="+mn-lt"/>
                <a:ea typeface="+mn-ea"/>
                <a:cs typeface="+mn-cs"/>
              </a:rPr>
              <a:t> </a:t>
            </a:r>
            <a:r>
              <a:rPr lang="fr-CA" sz="1200" kern="1200" baseline="0" dirty="0" err="1" smtClean="0">
                <a:solidFill>
                  <a:schemeClr val="tx1"/>
                </a:solidFill>
                <a:effectLst/>
                <a:latin typeface="+mn-lt"/>
                <a:ea typeface="+mn-ea"/>
                <a:cs typeface="+mn-cs"/>
              </a:rPr>
              <a:t>teachers</a:t>
            </a:r>
            <a:r>
              <a:rPr lang="fr-CA" sz="1200" kern="1200" baseline="0" dirty="0" smtClean="0">
                <a:solidFill>
                  <a:schemeClr val="tx1"/>
                </a:solidFill>
                <a:effectLst/>
                <a:latin typeface="+mn-lt"/>
                <a:ea typeface="+mn-ea"/>
                <a:cs typeface="+mn-cs"/>
              </a:rPr>
              <a:t> </a:t>
            </a:r>
            <a:r>
              <a:rPr lang="fr-CA" sz="1200" b="0" kern="1200" baseline="0" dirty="0" smtClean="0">
                <a:solidFill>
                  <a:schemeClr val="tx1"/>
                </a:solidFill>
                <a:effectLst/>
                <a:latin typeface="+mn-lt"/>
                <a:ea typeface="+mn-ea"/>
                <a:cs typeface="+mn-cs"/>
              </a:rPr>
              <a:t>as </a:t>
            </a:r>
            <a:r>
              <a:rPr lang="fr-CA" sz="1200" b="0" kern="1200" baseline="0" dirty="0" err="1" smtClean="0">
                <a:solidFill>
                  <a:schemeClr val="tx1"/>
                </a:solidFill>
                <a:effectLst/>
                <a:latin typeface="+mn-lt"/>
                <a:ea typeface="+mn-ea"/>
                <a:cs typeface="+mn-cs"/>
              </a:rPr>
              <a:t>they</a:t>
            </a:r>
            <a:r>
              <a:rPr lang="fr-CA" sz="1200" b="0" kern="1200" baseline="0" dirty="0" smtClean="0">
                <a:solidFill>
                  <a:schemeClr val="tx1"/>
                </a:solidFill>
                <a:effectLst/>
                <a:latin typeface="+mn-lt"/>
                <a:ea typeface="+mn-ea"/>
                <a:cs typeface="+mn-cs"/>
              </a:rPr>
              <a:t> plan </a:t>
            </a:r>
            <a:r>
              <a:rPr lang="fr-CA" sz="1200" b="0" kern="1200" baseline="0" dirty="0" err="1" smtClean="0">
                <a:solidFill>
                  <a:schemeClr val="tx1"/>
                </a:solidFill>
                <a:effectLst/>
                <a:latin typeface="+mn-lt"/>
                <a:ea typeface="+mn-ea"/>
                <a:cs typeface="+mn-cs"/>
              </a:rPr>
              <a:t>learning</a:t>
            </a:r>
            <a:r>
              <a:rPr lang="fr-CA" sz="1200" b="0" kern="1200" baseline="0" dirty="0" smtClean="0">
                <a:solidFill>
                  <a:schemeClr val="tx1"/>
                </a:solidFill>
                <a:effectLst/>
                <a:latin typeface="+mn-lt"/>
                <a:ea typeface="+mn-ea"/>
                <a:cs typeface="+mn-cs"/>
              </a:rPr>
              <a:t> for </a:t>
            </a:r>
            <a:r>
              <a:rPr lang="fr-CA" sz="1200" b="0" kern="1200" baseline="0" dirty="0" err="1" smtClean="0">
                <a:solidFill>
                  <a:schemeClr val="tx1"/>
                </a:solidFill>
                <a:effectLst/>
                <a:latin typeface="+mn-lt"/>
                <a:ea typeface="+mn-ea"/>
                <a:cs typeface="+mn-cs"/>
              </a:rPr>
              <a:t>Elementary</a:t>
            </a:r>
            <a:r>
              <a:rPr lang="fr-CA" sz="1200" b="0" kern="1200" baseline="0" dirty="0" smtClean="0">
                <a:solidFill>
                  <a:schemeClr val="tx1"/>
                </a:solidFill>
                <a:effectLst/>
                <a:latin typeface="+mn-lt"/>
                <a:ea typeface="+mn-ea"/>
                <a:cs typeface="+mn-cs"/>
              </a:rPr>
              <a:t> ESL</a:t>
            </a:r>
            <a:r>
              <a:rPr lang="fr-CA" sz="1200" kern="1200" baseline="0" dirty="0" smtClean="0">
                <a:solidFill>
                  <a:schemeClr val="tx1"/>
                </a:solidFill>
                <a:effectLst/>
                <a:latin typeface="+mn-lt"/>
                <a:ea typeface="+mn-ea"/>
                <a:cs typeface="+mn-cs"/>
              </a:rPr>
              <a:t>.  The </a:t>
            </a:r>
            <a:r>
              <a:rPr lang="fr-CA" sz="1200" kern="1200" baseline="0" dirty="0" err="1" smtClean="0">
                <a:solidFill>
                  <a:schemeClr val="tx1"/>
                </a:solidFill>
                <a:effectLst/>
                <a:latin typeface="+mn-lt"/>
                <a:ea typeface="+mn-ea"/>
                <a:cs typeface="+mn-cs"/>
              </a:rPr>
              <a:t>Quebec</a:t>
            </a:r>
            <a:r>
              <a:rPr lang="fr-CA" sz="1200" kern="1200" baseline="0" dirty="0" smtClean="0">
                <a:solidFill>
                  <a:schemeClr val="tx1"/>
                </a:solidFill>
                <a:effectLst/>
                <a:latin typeface="+mn-lt"/>
                <a:ea typeface="+mn-ea"/>
                <a:cs typeface="+mn-cs"/>
              </a:rPr>
              <a:t> </a:t>
            </a:r>
            <a:r>
              <a:rPr lang="fr-CA" sz="1200" kern="1200" baseline="0" dirty="0" err="1" smtClean="0">
                <a:solidFill>
                  <a:schemeClr val="tx1"/>
                </a:solidFill>
                <a:effectLst/>
                <a:latin typeface="+mn-lt"/>
                <a:ea typeface="+mn-ea"/>
                <a:cs typeface="+mn-cs"/>
              </a:rPr>
              <a:t>education</a:t>
            </a:r>
            <a:r>
              <a:rPr lang="fr-CA" sz="1200" kern="1200" baseline="0" dirty="0" smtClean="0">
                <a:solidFill>
                  <a:schemeClr val="tx1"/>
                </a:solidFill>
                <a:effectLst/>
                <a:latin typeface="+mn-lt"/>
                <a:ea typeface="+mn-ea"/>
                <a:cs typeface="+mn-cs"/>
              </a:rPr>
              <a:t> program, the </a:t>
            </a:r>
            <a:r>
              <a:rPr lang="fr-CA" sz="1200" kern="1200" baseline="0" dirty="0" err="1" smtClean="0">
                <a:solidFill>
                  <a:schemeClr val="tx1"/>
                </a:solidFill>
                <a:effectLst/>
                <a:latin typeface="+mn-lt"/>
                <a:ea typeface="+mn-ea"/>
                <a:cs typeface="+mn-cs"/>
              </a:rPr>
              <a:t>framework</a:t>
            </a:r>
            <a:r>
              <a:rPr lang="fr-CA" sz="1200" kern="1200" baseline="0" dirty="0" smtClean="0">
                <a:solidFill>
                  <a:schemeClr val="tx1"/>
                </a:solidFill>
                <a:effectLst/>
                <a:latin typeface="+mn-lt"/>
                <a:ea typeface="+mn-ea"/>
                <a:cs typeface="+mn-cs"/>
              </a:rPr>
              <a:t> for </a:t>
            </a:r>
            <a:r>
              <a:rPr lang="fr-CA" sz="1200" kern="1200" baseline="0" dirty="0" err="1" smtClean="0">
                <a:solidFill>
                  <a:schemeClr val="tx1"/>
                </a:solidFill>
                <a:effectLst/>
                <a:latin typeface="+mn-lt"/>
                <a:ea typeface="+mn-ea"/>
                <a:cs typeface="+mn-cs"/>
              </a:rPr>
              <a:t>evaluation</a:t>
            </a:r>
            <a:r>
              <a:rPr lang="fr-CA" sz="1200" kern="1200" baseline="0" dirty="0" smtClean="0">
                <a:solidFill>
                  <a:schemeClr val="tx1"/>
                </a:solidFill>
                <a:effectLst/>
                <a:latin typeface="+mn-lt"/>
                <a:ea typeface="+mn-ea"/>
                <a:cs typeface="+mn-cs"/>
              </a:rPr>
              <a:t> of </a:t>
            </a:r>
            <a:r>
              <a:rPr lang="fr-CA" sz="1200" kern="1200" baseline="0" dirty="0" err="1" smtClean="0">
                <a:solidFill>
                  <a:schemeClr val="tx1"/>
                </a:solidFill>
                <a:effectLst/>
                <a:latin typeface="+mn-lt"/>
                <a:ea typeface="+mn-ea"/>
                <a:cs typeface="+mn-cs"/>
              </a:rPr>
              <a:t>learning</a:t>
            </a:r>
            <a:r>
              <a:rPr lang="fr-CA" sz="1200" kern="1200" baseline="0" dirty="0" smtClean="0">
                <a:solidFill>
                  <a:schemeClr val="tx1"/>
                </a:solidFill>
                <a:effectLst/>
                <a:latin typeface="+mn-lt"/>
                <a:ea typeface="+mn-ea"/>
                <a:cs typeface="+mn-cs"/>
              </a:rPr>
              <a:t>, and the progression of </a:t>
            </a:r>
            <a:r>
              <a:rPr lang="fr-CA" sz="1200" kern="1200" baseline="0" dirty="0" err="1" smtClean="0">
                <a:solidFill>
                  <a:schemeClr val="tx1"/>
                </a:solidFill>
                <a:effectLst/>
                <a:latin typeface="+mn-lt"/>
                <a:ea typeface="+mn-ea"/>
                <a:cs typeface="+mn-cs"/>
              </a:rPr>
              <a:t>learning</a:t>
            </a:r>
            <a:r>
              <a:rPr lang="fr-CA" sz="1200" kern="1200" baseline="0" dirty="0" smtClean="0">
                <a:solidFill>
                  <a:schemeClr val="tx1"/>
                </a:solidFill>
                <a:effectLst/>
                <a:latin typeface="+mn-lt"/>
                <a:ea typeface="+mn-ea"/>
                <a:cs typeface="+mn-cs"/>
              </a:rPr>
              <a:t>.</a:t>
            </a:r>
            <a:endParaRPr lang="fr-CA" dirty="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10</a:t>
            </a:fld>
            <a:endParaRPr lang="fr-CA"/>
          </a:p>
        </p:txBody>
      </p:sp>
    </p:spTree>
    <p:extLst>
      <p:ext uri="{BB962C8B-B14F-4D97-AF65-F5344CB8AC3E}">
        <p14:creationId xmlns:p14="http://schemas.microsoft.com/office/powerpoint/2010/main" val="115052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It is by consulting these three documents that we will be able to adjust our aim, and target learning objectives more fairly and precisely for each cycle and grade.  These three documents will help to answer the next question which is what should we evaluate?</a:t>
            </a:r>
            <a:endParaRPr lang="en-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11</a:t>
            </a:fld>
            <a:endParaRPr lang="fr-CA"/>
          </a:p>
        </p:txBody>
      </p:sp>
    </p:spTree>
    <p:extLst>
      <p:ext uri="{BB962C8B-B14F-4D97-AF65-F5344CB8AC3E}">
        <p14:creationId xmlns:p14="http://schemas.microsoft.com/office/powerpoint/2010/main" val="3326539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err="1" smtClean="0"/>
              <a:t>Let’s</a:t>
            </a:r>
            <a:r>
              <a:rPr lang="fr-CA" baseline="0" dirty="0" smtClean="0"/>
              <a:t> </a:t>
            </a:r>
            <a:r>
              <a:rPr lang="fr-CA" baseline="0" dirty="0" err="1" smtClean="0"/>
              <a:t>begin</a:t>
            </a:r>
            <a:r>
              <a:rPr lang="fr-CA" baseline="0" dirty="0" smtClean="0"/>
              <a:t> </a:t>
            </a:r>
            <a:r>
              <a:rPr lang="fr-CA" baseline="0" dirty="0" err="1" smtClean="0"/>
              <a:t>with</a:t>
            </a:r>
            <a:r>
              <a:rPr lang="fr-CA" baseline="0" dirty="0" smtClean="0"/>
              <a:t> cycle one. The program </a:t>
            </a:r>
            <a:r>
              <a:rPr lang="fr-CA" baseline="0" dirty="0" err="1" smtClean="0"/>
              <a:t>informs</a:t>
            </a:r>
            <a:r>
              <a:rPr lang="fr-CA" baseline="0" dirty="0" smtClean="0"/>
              <a:t> us </a:t>
            </a:r>
            <a:r>
              <a:rPr lang="fr-CA" baseline="0" dirty="0" err="1" smtClean="0"/>
              <a:t>that</a:t>
            </a:r>
            <a:r>
              <a:rPr lang="fr-CA" baseline="0" dirty="0" smtClean="0"/>
              <a:t> </a:t>
            </a:r>
            <a:r>
              <a:rPr lang="fr-CA" baseline="0" dirty="0" err="1" smtClean="0"/>
              <a:t>students</a:t>
            </a:r>
            <a:r>
              <a:rPr lang="fr-CA" baseline="0" dirty="0" smtClean="0"/>
              <a:t> </a:t>
            </a:r>
            <a:r>
              <a:rPr lang="fr-CA" baseline="0" dirty="0" err="1" smtClean="0"/>
              <a:t>will</a:t>
            </a:r>
            <a:r>
              <a:rPr lang="fr-CA" baseline="0" dirty="0" smtClean="0"/>
              <a:t> </a:t>
            </a:r>
            <a:r>
              <a:rPr lang="fr-CA" baseline="0" dirty="0" err="1" smtClean="0"/>
              <a:t>develop</a:t>
            </a:r>
            <a:r>
              <a:rPr lang="fr-CA" baseline="0" dirty="0" smtClean="0"/>
              <a:t> </a:t>
            </a:r>
            <a:r>
              <a:rPr lang="fr-CA" baseline="0" dirty="0" err="1" smtClean="0"/>
              <a:t>two</a:t>
            </a:r>
            <a:r>
              <a:rPr lang="fr-CA" baseline="0" dirty="0" smtClean="0"/>
              <a:t> </a:t>
            </a:r>
            <a:r>
              <a:rPr lang="fr-CA" baseline="0" dirty="0" err="1" smtClean="0"/>
              <a:t>competencies</a:t>
            </a:r>
            <a:r>
              <a:rPr lang="fr-CA" baseline="0" dirty="0" smtClean="0"/>
              <a:t> </a:t>
            </a:r>
            <a:r>
              <a:rPr lang="fr-CA" baseline="0" dirty="0" err="1" smtClean="0"/>
              <a:t>during</a:t>
            </a:r>
            <a:r>
              <a:rPr lang="fr-CA" baseline="0" dirty="0" smtClean="0"/>
              <a:t> grades 1 and 2,   C1 To </a:t>
            </a:r>
            <a:r>
              <a:rPr lang="fr-CA" baseline="0" dirty="0" err="1" smtClean="0"/>
              <a:t>act</a:t>
            </a:r>
            <a:r>
              <a:rPr lang="fr-CA" baseline="0" dirty="0" smtClean="0"/>
              <a:t> on </a:t>
            </a:r>
            <a:r>
              <a:rPr lang="fr-CA" baseline="0" dirty="0" err="1" smtClean="0"/>
              <a:t>understanding</a:t>
            </a:r>
            <a:r>
              <a:rPr lang="fr-CA" baseline="0" dirty="0" smtClean="0"/>
              <a:t> of </a:t>
            </a:r>
            <a:r>
              <a:rPr lang="fr-CA" baseline="0" dirty="0" err="1" smtClean="0"/>
              <a:t>texts</a:t>
            </a:r>
            <a:r>
              <a:rPr lang="fr-CA" baseline="0" dirty="0" smtClean="0"/>
              <a:t> and C2 To </a:t>
            </a:r>
            <a:r>
              <a:rPr lang="fr-CA" baseline="0" dirty="0" err="1" smtClean="0"/>
              <a:t>interact</a:t>
            </a:r>
            <a:r>
              <a:rPr lang="fr-CA" baseline="0" dirty="0" smtClean="0"/>
              <a:t> </a:t>
            </a:r>
            <a:r>
              <a:rPr lang="fr-CA" baseline="0" dirty="0" err="1" smtClean="0"/>
              <a:t>orally</a:t>
            </a:r>
            <a:r>
              <a:rPr lang="fr-CA" baseline="0" dirty="0" smtClean="0"/>
              <a:t> in English</a:t>
            </a:r>
            <a:endParaRPr lang="fr-CA" dirty="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12</a:t>
            </a:fld>
            <a:endParaRPr lang="fr-CA"/>
          </a:p>
        </p:txBody>
      </p:sp>
    </p:spTree>
    <p:extLst>
      <p:ext uri="{BB962C8B-B14F-4D97-AF65-F5344CB8AC3E}">
        <p14:creationId xmlns:p14="http://schemas.microsoft.com/office/powerpoint/2010/main" val="1230595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For</a:t>
            </a:r>
            <a:r>
              <a:rPr lang="fr-CA" baseline="0" dirty="0" smtClean="0"/>
              <a:t> cycle 1, C1 </a:t>
            </a:r>
            <a:r>
              <a:rPr lang="fr-CA" baseline="0" dirty="0" err="1" smtClean="0"/>
              <a:t>aims</a:t>
            </a:r>
            <a:r>
              <a:rPr lang="fr-CA" baseline="0" dirty="0" smtClean="0"/>
              <a:t> to guide </a:t>
            </a:r>
            <a:r>
              <a:rPr lang="fr-CA" baseline="0" dirty="0" err="1" smtClean="0"/>
              <a:t>students</a:t>
            </a:r>
            <a:r>
              <a:rPr lang="fr-CA" baseline="0" dirty="0" smtClean="0"/>
              <a:t> </a:t>
            </a:r>
            <a:r>
              <a:rPr lang="fr-CA" baseline="0" dirty="0" err="1" smtClean="0"/>
              <a:t>through</a:t>
            </a:r>
            <a:r>
              <a:rPr lang="fr-CA" baseline="0" dirty="0" smtClean="0"/>
              <a:t> a </a:t>
            </a:r>
            <a:r>
              <a:rPr lang="fr-CA" baseline="0" dirty="0" err="1" smtClean="0"/>
              <a:t>discovery</a:t>
            </a:r>
            <a:r>
              <a:rPr lang="fr-CA" baseline="0" dirty="0" smtClean="0"/>
              <a:t> of the English </a:t>
            </a:r>
            <a:r>
              <a:rPr lang="fr-CA" baseline="0" dirty="0" err="1" smtClean="0"/>
              <a:t>language</a:t>
            </a:r>
            <a:r>
              <a:rPr lang="fr-CA" baseline="0" dirty="0" smtClean="0"/>
              <a:t>.  </a:t>
            </a:r>
            <a:r>
              <a:rPr lang="fr-CA" baseline="0" dirty="0" err="1" smtClean="0"/>
              <a:t>What</a:t>
            </a:r>
            <a:r>
              <a:rPr lang="fr-CA" baseline="0" dirty="0" smtClean="0"/>
              <a:t> </a:t>
            </a:r>
            <a:r>
              <a:rPr lang="fr-CA" baseline="0" dirty="0" err="1" smtClean="0"/>
              <a:t>does</a:t>
            </a:r>
            <a:r>
              <a:rPr lang="fr-CA" baseline="0" dirty="0" smtClean="0"/>
              <a:t> </a:t>
            </a:r>
            <a:r>
              <a:rPr lang="fr-CA" baseline="0" dirty="0" err="1" smtClean="0"/>
              <a:t>this</a:t>
            </a:r>
            <a:r>
              <a:rPr lang="fr-CA" baseline="0" dirty="0" smtClean="0"/>
              <a:t> look </a:t>
            </a:r>
            <a:r>
              <a:rPr lang="fr-CA" baseline="0" dirty="0" err="1" smtClean="0"/>
              <a:t>like</a:t>
            </a:r>
            <a:r>
              <a:rPr lang="fr-CA" baseline="0" dirty="0" smtClean="0"/>
              <a:t> in practice?</a:t>
            </a:r>
            <a:endParaRPr lang="fr-CA" dirty="0"/>
          </a:p>
        </p:txBody>
      </p:sp>
      <p:sp>
        <p:nvSpPr>
          <p:cNvPr id="4" name="Espace réservé du numéro de diapositive 3"/>
          <p:cNvSpPr>
            <a:spLocks noGrp="1"/>
          </p:cNvSpPr>
          <p:nvPr>
            <p:ph type="sldNum" sz="quarter" idx="10"/>
          </p:nvPr>
        </p:nvSpPr>
        <p:spPr/>
        <p:txBody>
          <a:bodyPr/>
          <a:lstStyle/>
          <a:p>
            <a:fld id="{4B54473C-5BE0-4B55-B545-E1495982CBF6}" type="slidenum">
              <a:rPr lang="fr-CA" smtClean="0"/>
              <a:t>13</a:t>
            </a:fld>
            <a:endParaRPr lang="fr-CA"/>
          </a:p>
        </p:txBody>
      </p:sp>
    </p:spTree>
    <p:extLst>
      <p:ext uri="{BB962C8B-B14F-4D97-AF65-F5344CB8AC3E}">
        <p14:creationId xmlns:p14="http://schemas.microsoft.com/office/powerpoint/2010/main" val="2891257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Students are given the opportunity to demonstrate their understanding of authentic texts. Students make links between words, support and other resources and as they are guided by the teacher, students have the opportunity to monitor their own learning.</a:t>
            </a:r>
            <a:endParaRPr lang="en-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2BFAF344-5731-4518-BAEF-1FFDAE291E97}" type="slidenum">
              <a:rPr lang="fr-CA" smtClean="0"/>
              <a:t>14</a:t>
            </a:fld>
            <a:endParaRPr lang="fr-CA"/>
          </a:p>
        </p:txBody>
      </p:sp>
    </p:spTree>
    <p:extLst>
      <p:ext uri="{BB962C8B-B14F-4D97-AF65-F5344CB8AC3E}">
        <p14:creationId xmlns:p14="http://schemas.microsoft.com/office/powerpoint/2010/main" val="4168454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The progression of learning informs us about the learning expectations for each grade and cycle.  It is important to note that the use of arrows has a different meaning for cycle 1.  Indeed, for this cycle, students develop meaning at their own rhythm and with constant support from the teacher throughout the cycle. </a:t>
            </a:r>
            <a:endParaRPr lang="en-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15</a:t>
            </a:fld>
            <a:endParaRPr lang="fr-CA"/>
          </a:p>
        </p:txBody>
      </p:sp>
    </p:spTree>
    <p:extLst>
      <p:ext uri="{BB962C8B-B14F-4D97-AF65-F5344CB8AC3E}">
        <p14:creationId xmlns:p14="http://schemas.microsoft.com/office/powerpoint/2010/main" val="1796795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smtClean="0"/>
              <a:t>We</a:t>
            </a:r>
            <a:r>
              <a:rPr lang="fr-CA" dirty="0" smtClean="0"/>
              <a:t> are </a:t>
            </a:r>
            <a:r>
              <a:rPr lang="fr-CA" dirty="0" err="1" smtClean="0"/>
              <a:t>given</a:t>
            </a:r>
            <a:r>
              <a:rPr lang="fr-CA" baseline="0" dirty="0" smtClean="0"/>
              <a:t> </a:t>
            </a:r>
            <a:r>
              <a:rPr lang="fr-CA" baseline="0" dirty="0" err="1" smtClean="0"/>
              <a:t>specific</a:t>
            </a:r>
            <a:r>
              <a:rPr lang="fr-CA" baseline="0" dirty="0" smtClean="0"/>
              <a:t> </a:t>
            </a:r>
            <a:r>
              <a:rPr lang="fr-CA" baseline="0" dirty="0" err="1" smtClean="0"/>
              <a:t>examples</a:t>
            </a:r>
            <a:r>
              <a:rPr lang="fr-CA" baseline="0" dirty="0" smtClean="0"/>
              <a:t> of how the </a:t>
            </a:r>
            <a:r>
              <a:rPr lang="fr-CA" baseline="0" dirty="0" err="1" smtClean="0"/>
              <a:t>teacher</a:t>
            </a:r>
            <a:r>
              <a:rPr lang="fr-CA" baseline="0" dirty="0" smtClean="0"/>
              <a:t> </a:t>
            </a:r>
            <a:r>
              <a:rPr lang="fr-CA" baseline="0" dirty="0" err="1" smtClean="0"/>
              <a:t>will</a:t>
            </a:r>
            <a:r>
              <a:rPr lang="fr-CA" baseline="0" dirty="0" smtClean="0"/>
              <a:t> </a:t>
            </a:r>
            <a:r>
              <a:rPr lang="fr-CA" baseline="0" dirty="0" err="1" smtClean="0"/>
              <a:t>provide</a:t>
            </a:r>
            <a:r>
              <a:rPr lang="fr-CA" baseline="0" dirty="0" smtClean="0"/>
              <a:t> </a:t>
            </a:r>
            <a:r>
              <a:rPr lang="fr-CA" baseline="0" dirty="0" err="1" smtClean="0"/>
              <a:t>students</a:t>
            </a:r>
            <a:r>
              <a:rPr lang="fr-CA" baseline="0" dirty="0" smtClean="0"/>
              <a:t> </a:t>
            </a:r>
            <a:r>
              <a:rPr lang="fr-CA" baseline="0" dirty="0" err="1" smtClean="0"/>
              <a:t>with</a:t>
            </a:r>
            <a:r>
              <a:rPr lang="fr-CA" baseline="0" dirty="0" smtClean="0"/>
              <a:t> </a:t>
            </a:r>
            <a:r>
              <a:rPr lang="fr-CA" baseline="0" dirty="0" err="1" smtClean="0"/>
              <a:t>exposure</a:t>
            </a:r>
            <a:r>
              <a:rPr lang="fr-CA" baseline="0" dirty="0" smtClean="0"/>
              <a:t> to the English </a:t>
            </a:r>
            <a:r>
              <a:rPr lang="fr-CA" baseline="0" dirty="0" err="1" smtClean="0"/>
              <a:t>language</a:t>
            </a:r>
            <a:r>
              <a:rPr lang="fr-CA" baseline="0" dirty="0" smtClean="0"/>
              <a:t>.  </a:t>
            </a:r>
            <a:r>
              <a:rPr lang="fr-CA" baseline="0" dirty="0" err="1" smtClean="0"/>
              <a:t>Students</a:t>
            </a:r>
            <a:r>
              <a:rPr lang="fr-CA" baseline="0" dirty="0" smtClean="0"/>
              <a:t> </a:t>
            </a:r>
            <a:r>
              <a:rPr lang="fr-CA" baseline="0" dirty="0" err="1" smtClean="0"/>
              <a:t>will</a:t>
            </a:r>
            <a:r>
              <a:rPr lang="fr-CA" baseline="0" dirty="0" smtClean="0"/>
              <a:t> </a:t>
            </a:r>
            <a:r>
              <a:rPr lang="fr-CA" baseline="0" dirty="0" err="1" smtClean="0"/>
              <a:t>repeat</a:t>
            </a:r>
            <a:r>
              <a:rPr lang="fr-CA" baseline="0" dirty="0" smtClean="0"/>
              <a:t> </a:t>
            </a:r>
            <a:r>
              <a:rPr lang="fr-CA" baseline="0" dirty="0" err="1" smtClean="0"/>
              <a:t>words</a:t>
            </a:r>
            <a:r>
              <a:rPr lang="fr-CA" baseline="0" dirty="0" smtClean="0"/>
              <a:t> and groups of </a:t>
            </a:r>
            <a:r>
              <a:rPr lang="fr-CA" baseline="0" dirty="0" err="1" smtClean="0"/>
              <a:t>words</a:t>
            </a:r>
            <a:r>
              <a:rPr lang="fr-CA" baseline="0" dirty="0" smtClean="0"/>
              <a:t> and </a:t>
            </a:r>
            <a:r>
              <a:rPr lang="fr-CA" baseline="0" dirty="0" err="1" smtClean="0"/>
              <a:t>develop</a:t>
            </a:r>
            <a:r>
              <a:rPr lang="fr-CA" baseline="0" dirty="0" smtClean="0"/>
              <a:t> </a:t>
            </a:r>
            <a:r>
              <a:rPr lang="fr-CA" baseline="0" dirty="0" err="1" smtClean="0"/>
              <a:t>their</a:t>
            </a:r>
            <a:r>
              <a:rPr lang="fr-CA" baseline="0" dirty="0" smtClean="0"/>
              <a:t> C1 by </a:t>
            </a:r>
            <a:r>
              <a:rPr lang="fr-CA" baseline="0" dirty="0" err="1" smtClean="0"/>
              <a:t>repeating</a:t>
            </a:r>
            <a:r>
              <a:rPr lang="fr-CA" baseline="0" dirty="0" smtClean="0"/>
              <a:t> </a:t>
            </a:r>
            <a:r>
              <a:rPr lang="fr-CA" baseline="0" dirty="0" err="1" smtClean="0"/>
              <a:t>song</a:t>
            </a:r>
            <a:r>
              <a:rPr lang="fr-CA" baseline="0" dirty="0" smtClean="0"/>
              <a:t> lyrics, </a:t>
            </a:r>
            <a:r>
              <a:rPr lang="fr-CA" baseline="0" dirty="0" err="1" smtClean="0"/>
              <a:t>listening</a:t>
            </a:r>
            <a:r>
              <a:rPr lang="fr-CA" baseline="0" dirty="0" smtClean="0"/>
              <a:t> to </a:t>
            </a:r>
            <a:r>
              <a:rPr lang="fr-CA" baseline="0" dirty="0" err="1" smtClean="0"/>
              <a:t>authentic</a:t>
            </a:r>
            <a:r>
              <a:rPr lang="fr-CA" baseline="0" dirty="0" smtClean="0"/>
              <a:t> </a:t>
            </a:r>
            <a:r>
              <a:rPr lang="fr-CA" baseline="0" dirty="0" err="1" smtClean="0"/>
              <a:t>texts</a:t>
            </a:r>
            <a:r>
              <a:rPr lang="fr-CA" baseline="0" dirty="0" smtClean="0"/>
              <a:t> and </a:t>
            </a:r>
            <a:r>
              <a:rPr lang="fr-CA" baseline="0" dirty="0" err="1" smtClean="0"/>
              <a:t>using</a:t>
            </a:r>
            <a:r>
              <a:rPr lang="fr-CA" baseline="0" dirty="0" smtClean="0"/>
              <a:t> </a:t>
            </a:r>
            <a:r>
              <a:rPr lang="fr-CA" baseline="0" dirty="0" err="1" smtClean="0"/>
              <a:t>everyday</a:t>
            </a:r>
            <a:r>
              <a:rPr lang="fr-CA" baseline="0" dirty="0" smtClean="0"/>
              <a:t> short expressions.</a:t>
            </a:r>
            <a:endParaRPr lang="fr-CA" dirty="0"/>
          </a:p>
        </p:txBody>
      </p:sp>
      <p:sp>
        <p:nvSpPr>
          <p:cNvPr id="4" name="Espace réservé du numéro de diapositive 3"/>
          <p:cNvSpPr>
            <a:spLocks noGrp="1"/>
          </p:cNvSpPr>
          <p:nvPr>
            <p:ph type="sldNum" sz="quarter" idx="10"/>
          </p:nvPr>
        </p:nvSpPr>
        <p:spPr/>
        <p:txBody>
          <a:bodyPr/>
          <a:lstStyle/>
          <a:p>
            <a:fld id="{2BFAF344-5731-4518-BAEF-1FFDAE291E97}" type="slidenum">
              <a:rPr lang="fr-CA" smtClean="0"/>
              <a:t>16</a:t>
            </a:fld>
            <a:endParaRPr lang="fr-CA"/>
          </a:p>
        </p:txBody>
      </p:sp>
    </p:spTree>
    <p:extLst>
      <p:ext uri="{BB962C8B-B14F-4D97-AF65-F5344CB8AC3E}">
        <p14:creationId xmlns:p14="http://schemas.microsoft.com/office/powerpoint/2010/main" val="3368119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At </a:t>
            </a:r>
            <a:r>
              <a:rPr lang="fr-CA" dirty="0" err="1" smtClean="0"/>
              <a:t>their</a:t>
            </a:r>
            <a:r>
              <a:rPr lang="fr-CA" baseline="0" dirty="0" smtClean="0"/>
              <a:t> </a:t>
            </a:r>
            <a:r>
              <a:rPr lang="fr-CA" baseline="0" dirty="0" err="1" smtClean="0"/>
              <a:t>own</a:t>
            </a:r>
            <a:r>
              <a:rPr lang="fr-CA" baseline="0" dirty="0" smtClean="0"/>
              <a:t> </a:t>
            </a:r>
            <a:r>
              <a:rPr lang="fr-CA" baseline="0" dirty="0" err="1" smtClean="0"/>
              <a:t>individual</a:t>
            </a:r>
            <a:r>
              <a:rPr lang="fr-CA" baseline="0" dirty="0" smtClean="0"/>
              <a:t> </a:t>
            </a:r>
            <a:r>
              <a:rPr lang="fr-CA" baseline="0" dirty="0" err="1" smtClean="0"/>
              <a:t>rhythm</a:t>
            </a:r>
            <a:r>
              <a:rPr lang="fr-CA" baseline="0" dirty="0" smtClean="0"/>
              <a:t>, </a:t>
            </a:r>
            <a:r>
              <a:rPr lang="fr-CA" baseline="0" dirty="0" err="1" smtClean="0"/>
              <a:t>students</a:t>
            </a:r>
            <a:r>
              <a:rPr lang="fr-CA" baseline="0" dirty="0" smtClean="0"/>
              <a:t> </a:t>
            </a:r>
            <a:r>
              <a:rPr lang="fr-CA" baseline="0" dirty="0" err="1" smtClean="0"/>
              <a:t>build</a:t>
            </a:r>
            <a:r>
              <a:rPr lang="fr-CA" baseline="0" dirty="0" smtClean="0"/>
              <a:t> a </a:t>
            </a:r>
            <a:r>
              <a:rPr lang="fr-CA" baseline="0" dirty="0" err="1" smtClean="0"/>
              <a:t>bank</a:t>
            </a:r>
            <a:r>
              <a:rPr lang="fr-CA" baseline="0" dirty="0" smtClean="0"/>
              <a:t> of </a:t>
            </a:r>
            <a:r>
              <a:rPr lang="fr-CA" baseline="0" dirty="0" err="1" smtClean="0"/>
              <a:t>words</a:t>
            </a:r>
            <a:r>
              <a:rPr lang="fr-CA" baseline="0" dirty="0" smtClean="0"/>
              <a:t> and groups of </a:t>
            </a:r>
            <a:r>
              <a:rPr lang="fr-CA" baseline="0" dirty="0" err="1" smtClean="0"/>
              <a:t>words</a:t>
            </a:r>
            <a:r>
              <a:rPr lang="fr-CA" baseline="0" dirty="0" smtClean="0"/>
              <a:t>.  As the </a:t>
            </a:r>
            <a:r>
              <a:rPr lang="fr-CA" baseline="0" dirty="0" err="1" smtClean="0"/>
              <a:t>students</a:t>
            </a:r>
            <a:r>
              <a:rPr lang="fr-CA" baseline="0" dirty="0" smtClean="0"/>
              <a:t> </a:t>
            </a:r>
            <a:r>
              <a:rPr lang="fr-CA" baseline="0" dirty="0" err="1" smtClean="0"/>
              <a:t>begin</a:t>
            </a:r>
            <a:r>
              <a:rPr lang="fr-CA" baseline="0" dirty="0" smtClean="0"/>
              <a:t> to express </a:t>
            </a:r>
            <a:r>
              <a:rPr lang="fr-CA" baseline="0" dirty="0" err="1" smtClean="0"/>
              <a:t>these</a:t>
            </a:r>
            <a:r>
              <a:rPr lang="fr-CA" baseline="0" dirty="0" smtClean="0"/>
              <a:t> </a:t>
            </a:r>
            <a:r>
              <a:rPr lang="fr-CA" baseline="0" dirty="0" err="1" smtClean="0"/>
              <a:t>words</a:t>
            </a:r>
            <a:r>
              <a:rPr lang="fr-CA" baseline="0" dirty="0" smtClean="0"/>
              <a:t>, </a:t>
            </a:r>
            <a:r>
              <a:rPr lang="fr-CA" baseline="0" dirty="0" err="1" smtClean="0"/>
              <a:t>they</a:t>
            </a:r>
            <a:r>
              <a:rPr lang="fr-CA" baseline="0" dirty="0" smtClean="0"/>
              <a:t> </a:t>
            </a:r>
            <a:r>
              <a:rPr lang="fr-CA" baseline="0" dirty="0" err="1" smtClean="0"/>
              <a:t>develop</a:t>
            </a:r>
            <a:r>
              <a:rPr lang="fr-CA" baseline="0" dirty="0" smtClean="0"/>
              <a:t> C2 </a:t>
            </a:r>
            <a:r>
              <a:rPr lang="fr-CA" baseline="0" dirty="0" err="1" smtClean="0"/>
              <a:t>skills,To</a:t>
            </a:r>
            <a:r>
              <a:rPr lang="fr-CA" baseline="0" dirty="0" smtClean="0"/>
              <a:t> </a:t>
            </a:r>
            <a:r>
              <a:rPr lang="fr-CA" baseline="0" dirty="0" err="1" smtClean="0"/>
              <a:t>interact</a:t>
            </a:r>
            <a:r>
              <a:rPr lang="fr-CA" baseline="0" dirty="0" smtClean="0"/>
              <a:t> </a:t>
            </a:r>
            <a:r>
              <a:rPr lang="fr-CA" baseline="0" dirty="0" err="1" smtClean="0"/>
              <a:t>orally</a:t>
            </a:r>
            <a:r>
              <a:rPr lang="fr-CA" baseline="0" dirty="0" smtClean="0"/>
              <a:t> in English</a:t>
            </a:r>
            <a:endParaRPr lang="fr-CA" dirty="0"/>
          </a:p>
        </p:txBody>
      </p:sp>
      <p:sp>
        <p:nvSpPr>
          <p:cNvPr id="4" name="Espace réservé du numéro de diapositive 3"/>
          <p:cNvSpPr>
            <a:spLocks noGrp="1"/>
          </p:cNvSpPr>
          <p:nvPr>
            <p:ph type="sldNum" sz="quarter" idx="10"/>
          </p:nvPr>
        </p:nvSpPr>
        <p:spPr/>
        <p:txBody>
          <a:bodyPr/>
          <a:lstStyle/>
          <a:p>
            <a:fld id="{2BFAF344-5731-4518-BAEF-1FFDAE291E97}" type="slidenum">
              <a:rPr lang="fr-CA" smtClean="0"/>
              <a:t>17</a:t>
            </a:fld>
            <a:endParaRPr lang="fr-CA"/>
          </a:p>
        </p:txBody>
      </p:sp>
    </p:spTree>
    <p:extLst>
      <p:ext uri="{BB962C8B-B14F-4D97-AF65-F5344CB8AC3E}">
        <p14:creationId xmlns:p14="http://schemas.microsoft.com/office/powerpoint/2010/main" val="3107087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smtClean="0">
                <a:solidFill>
                  <a:schemeClr val="tx1"/>
                </a:solidFill>
                <a:effectLst/>
                <a:latin typeface="+mn-lt"/>
                <a:ea typeface="+mn-ea"/>
                <a:cs typeface="+mn-cs"/>
              </a:rPr>
              <a:t>The </a:t>
            </a:r>
            <a:r>
              <a:rPr lang="fr-CA" sz="1200" kern="1200" dirty="0" err="1" smtClean="0">
                <a:solidFill>
                  <a:schemeClr val="tx1"/>
                </a:solidFill>
                <a:effectLst/>
                <a:latin typeface="+mn-lt"/>
                <a:ea typeface="+mn-ea"/>
                <a:cs typeface="+mn-cs"/>
              </a:rPr>
              <a:t>framework</a:t>
            </a:r>
            <a:r>
              <a:rPr lang="fr-CA" sz="1200" kern="1200" baseline="0" dirty="0" smtClean="0">
                <a:solidFill>
                  <a:schemeClr val="tx1"/>
                </a:solidFill>
                <a:effectLst/>
                <a:latin typeface="+mn-lt"/>
                <a:ea typeface="+mn-ea"/>
                <a:cs typeface="+mn-cs"/>
              </a:rPr>
              <a:t> for the </a:t>
            </a:r>
            <a:r>
              <a:rPr lang="fr-CA" sz="1200" kern="1200" baseline="0" dirty="0" err="1" smtClean="0">
                <a:solidFill>
                  <a:schemeClr val="tx1"/>
                </a:solidFill>
                <a:effectLst/>
                <a:latin typeface="+mn-lt"/>
                <a:ea typeface="+mn-ea"/>
                <a:cs typeface="+mn-cs"/>
              </a:rPr>
              <a:t>evaluation</a:t>
            </a:r>
            <a:r>
              <a:rPr lang="fr-CA" sz="1200" kern="1200" baseline="0" dirty="0" smtClean="0">
                <a:solidFill>
                  <a:schemeClr val="tx1"/>
                </a:solidFill>
                <a:effectLst/>
                <a:latin typeface="+mn-lt"/>
                <a:ea typeface="+mn-ea"/>
                <a:cs typeface="+mn-cs"/>
              </a:rPr>
              <a:t> of </a:t>
            </a:r>
            <a:r>
              <a:rPr lang="fr-CA" sz="1200" kern="1200" baseline="0" dirty="0" err="1" smtClean="0">
                <a:solidFill>
                  <a:schemeClr val="tx1"/>
                </a:solidFill>
                <a:effectLst/>
                <a:latin typeface="+mn-lt"/>
                <a:ea typeface="+mn-ea"/>
                <a:cs typeface="+mn-cs"/>
              </a:rPr>
              <a:t>learning</a:t>
            </a:r>
            <a:r>
              <a:rPr lang="fr-CA" sz="1200" kern="1200" baseline="0" dirty="0" smtClean="0">
                <a:solidFill>
                  <a:schemeClr val="tx1"/>
                </a:solidFill>
                <a:effectLst/>
                <a:latin typeface="+mn-lt"/>
                <a:ea typeface="+mn-ea"/>
                <a:cs typeface="+mn-cs"/>
              </a:rPr>
              <a:t> </a:t>
            </a:r>
            <a:r>
              <a:rPr lang="fr-CA" sz="1200" kern="1200" baseline="0" dirty="0" err="1" smtClean="0">
                <a:solidFill>
                  <a:schemeClr val="tx1"/>
                </a:solidFill>
                <a:effectLst/>
                <a:latin typeface="+mn-lt"/>
                <a:ea typeface="+mn-ea"/>
                <a:cs typeface="+mn-cs"/>
              </a:rPr>
              <a:t>informs</a:t>
            </a:r>
            <a:r>
              <a:rPr lang="fr-CA" sz="1200" kern="1200" baseline="0" dirty="0" smtClean="0">
                <a:solidFill>
                  <a:schemeClr val="tx1"/>
                </a:solidFill>
                <a:effectLst/>
                <a:latin typeface="+mn-lt"/>
                <a:ea typeface="+mn-ea"/>
                <a:cs typeface="+mn-cs"/>
              </a:rPr>
              <a:t> us about the </a:t>
            </a:r>
            <a:r>
              <a:rPr lang="fr-CA" sz="1200" kern="1200" baseline="0" dirty="0" err="1" smtClean="0">
                <a:solidFill>
                  <a:schemeClr val="tx1"/>
                </a:solidFill>
                <a:effectLst/>
                <a:latin typeface="+mn-lt"/>
                <a:ea typeface="+mn-ea"/>
                <a:cs typeface="+mn-cs"/>
              </a:rPr>
              <a:t>criteria</a:t>
            </a:r>
            <a:r>
              <a:rPr lang="fr-CA" sz="1200" kern="1200" baseline="0" dirty="0" smtClean="0">
                <a:solidFill>
                  <a:schemeClr val="tx1"/>
                </a:solidFill>
                <a:effectLst/>
                <a:latin typeface="+mn-lt"/>
                <a:ea typeface="+mn-ea"/>
                <a:cs typeface="+mn-cs"/>
              </a:rPr>
              <a:t> for </a:t>
            </a:r>
            <a:r>
              <a:rPr lang="fr-CA" sz="1200" kern="1200" baseline="0" dirty="0" err="1" smtClean="0">
                <a:solidFill>
                  <a:schemeClr val="tx1"/>
                </a:solidFill>
                <a:effectLst/>
                <a:latin typeface="+mn-lt"/>
                <a:ea typeface="+mn-ea"/>
                <a:cs typeface="+mn-cs"/>
              </a:rPr>
              <a:t>evaluating</a:t>
            </a:r>
            <a:r>
              <a:rPr lang="fr-CA" sz="1200" kern="1200" baseline="0" dirty="0" smtClean="0">
                <a:solidFill>
                  <a:schemeClr val="tx1"/>
                </a:solidFill>
                <a:effectLst/>
                <a:latin typeface="+mn-lt"/>
                <a:ea typeface="+mn-ea"/>
                <a:cs typeface="+mn-cs"/>
              </a:rPr>
              <a:t> </a:t>
            </a:r>
            <a:r>
              <a:rPr lang="fr-CA" sz="1200" kern="1200" baseline="0" dirty="0" err="1" smtClean="0">
                <a:solidFill>
                  <a:schemeClr val="tx1"/>
                </a:solidFill>
                <a:effectLst/>
                <a:latin typeface="+mn-lt"/>
                <a:ea typeface="+mn-ea"/>
                <a:cs typeface="+mn-cs"/>
              </a:rPr>
              <a:t>students</a:t>
            </a:r>
            <a:r>
              <a:rPr lang="fr-CA" sz="1200" kern="1200" dirty="0" smtClean="0">
                <a:solidFill>
                  <a:schemeClr val="tx1"/>
                </a:solidFill>
                <a:effectLst/>
                <a:latin typeface="+mn-lt"/>
                <a:ea typeface="+mn-ea"/>
                <a:cs typeface="+mn-cs"/>
              </a:rPr>
              <a:t>.</a:t>
            </a:r>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18</a:t>
            </a:fld>
            <a:endParaRPr lang="fr-CA"/>
          </a:p>
        </p:txBody>
      </p:sp>
    </p:spTree>
    <p:extLst>
      <p:ext uri="{BB962C8B-B14F-4D97-AF65-F5344CB8AC3E}">
        <p14:creationId xmlns:p14="http://schemas.microsoft.com/office/powerpoint/2010/main" val="613166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CA" sz="1200" b="0" kern="1200" dirty="0" smtClean="0">
                <a:solidFill>
                  <a:schemeClr val="tx1"/>
                </a:solidFill>
                <a:effectLst/>
                <a:latin typeface="+mn-lt"/>
                <a:ea typeface="+mn-ea"/>
                <a:cs typeface="+mn-cs"/>
              </a:rPr>
              <a:t>For competency 1 in cycle 1, certain items are taught in order to support learning, such as contextual language, strategies and cultural elements, whereas other items are taught to support and recognize competency development, in this case evidence of understanding of texts.  It is important to understand that including all of </a:t>
            </a:r>
            <a:r>
              <a:rPr lang="en-CA" sz="1200" kern="1200" dirty="0" smtClean="0">
                <a:solidFill>
                  <a:schemeClr val="tx1"/>
                </a:solidFill>
                <a:effectLst/>
                <a:latin typeface="+mn-lt"/>
                <a:ea typeface="+mn-ea"/>
                <a:cs typeface="+mn-cs"/>
              </a:rPr>
              <a:t>the above items in the teaching process will allow for a more supportive and complete learning experience for the students.  Furthermore, there is a constant back and forth between evaluative items.</a:t>
            </a:r>
            <a:endParaRPr lang="en-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19</a:t>
            </a:fld>
            <a:endParaRPr lang="fr-CA"/>
          </a:p>
        </p:txBody>
      </p:sp>
    </p:spTree>
    <p:extLst>
      <p:ext uri="{BB962C8B-B14F-4D97-AF65-F5344CB8AC3E}">
        <p14:creationId xmlns:p14="http://schemas.microsoft.com/office/powerpoint/2010/main" val="3178748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err="1" smtClean="0">
                <a:solidFill>
                  <a:schemeClr val="tx1"/>
                </a:solidFill>
                <a:effectLst/>
                <a:latin typeface="+mn-lt"/>
                <a:ea typeface="+mn-ea"/>
                <a:cs typeface="+mn-cs"/>
              </a:rPr>
              <a:t>Here</a:t>
            </a:r>
            <a:r>
              <a:rPr lang="fr-CA" sz="1200" kern="1200" dirty="0" smtClean="0">
                <a:solidFill>
                  <a:schemeClr val="tx1"/>
                </a:solidFill>
                <a:effectLst/>
                <a:latin typeface="+mn-lt"/>
                <a:ea typeface="+mn-ea"/>
                <a:cs typeface="+mn-cs"/>
              </a:rPr>
              <a:t> are the </a:t>
            </a:r>
            <a:r>
              <a:rPr lang="fr-CA" sz="1200" kern="1200" dirty="0" err="1" smtClean="0">
                <a:solidFill>
                  <a:schemeClr val="tx1"/>
                </a:solidFill>
                <a:effectLst/>
                <a:latin typeface="+mn-lt"/>
                <a:ea typeface="+mn-ea"/>
                <a:cs typeface="+mn-cs"/>
              </a:rPr>
              <a:t>three</a:t>
            </a:r>
            <a:r>
              <a:rPr lang="fr-CA" sz="1200" kern="1200" baseline="0" dirty="0" smtClean="0">
                <a:solidFill>
                  <a:schemeClr val="tx1"/>
                </a:solidFill>
                <a:effectLst/>
                <a:latin typeface="+mn-lt"/>
                <a:ea typeface="+mn-ea"/>
                <a:cs typeface="+mn-cs"/>
              </a:rPr>
              <a:t> questions </a:t>
            </a:r>
            <a:r>
              <a:rPr lang="fr-CA" sz="1200" kern="1200" baseline="0" dirty="0" err="1" smtClean="0">
                <a:solidFill>
                  <a:schemeClr val="tx1"/>
                </a:solidFill>
                <a:effectLst/>
                <a:latin typeface="+mn-lt"/>
                <a:ea typeface="+mn-ea"/>
                <a:cs typeface="+mn-cs"/>
              </a:rPr>
              <a:t>we</a:t>
            </a:r>
            <a:r>
              <a:rPr lang="fr-CA" sz="1200" kern="1200" baseline="0" dirty="0" smtClean="0">
                <a:solidFill>
                  <a:schemeClr val="tx1"/>
                </a:solidFill>
                <a:effectLst/>
                <a:latin typeface="+mn-lt"/>
                <a:ea typeface="+mn-ea"/>
                <a:cs typeface="+mn-cs"/>
              </a:rPr>
              <a:t> </a:t>
            </a:r>
            <a:r>
              <a:rPr lang="fr-CA" sz="1200" kern="1200" baseline="0" dirty="0" err="1" smtClean="0">
                <a:solidFill>
                  <a:schemeClr val="tx1"/>
                </a:solidFill>
                <a:effectLst/>
                <a:latin typeface="+mn-lt"/>
                <a:ea typeface="+mn-ea"/>
                <a:cs typeface="+mn-cs"/>
              </a:rPr>
              <a:t>will</a:t>
            </a:r>
            <a:r>
              <a:rPr lang="fr-CA" sz="1200" kern="1200" baseline="0" dirty="0" smtClean="0">
                <a:solidFill>
                  <a:schemeClr val="tx1"/>
                </a:solidFill>
                <a:effectLst/>
                <a:latin typeface="+mn-lt"/>
                <a:ea typeface="+mn-ea"/>
                <a:cs typeface="+mn-cs"/>
              </a:rPr>
              <a:t> </a:t>
            </a:r>
            <a:r>
              <a:rPr lang="fr-CA" sz="1200" kern="1200" baseline="0" dirty="0" err="1" smtClean="0">
                <a:solidFill>
                  <a:schemeClr val="tx1"/>
                </a:solidFill>
                <a:effectLst/>
                <a:latin typeface="+mn-lt"/>
                <a:ea typeface="+mn-ea"/>
                <a:cs typeface="+mn-cs"/>
              </a:rPr>
              <a:t>try</a:t>
            </a:r>
            <a:r>
              <a:rPr lang="fr-CA" sz="1200" kern="1200" baseline="0" dirty="0" smtClean="0">
                <a:solidFill>
                  <a:schemeClr val="tx1"/>
                </a:solidFill>
                <a:effectLst/>
                <a:latin typeface="+mn-lt"/>
                <a:ea typeface="+mn-ea"/>
                <a:cs typeface="+mn-cs"/>
              </a:rPr>
              <a:t> to </a:t>
            </a:r>
            <a:r>
              <a:rPr lang="fr-CA" sz="1200" kern="1200" baseline="0" dirty="0" err="1" smtClean="0">
                <a:solidFill>
                  <a:schemeClr val="tx1"/>
                </a:solidFill>
                <a:effectLst/>
                <a:latin typeface="+mn-lt"/>
                <a:ea typeface="+mn-ea"/>
                <a:cs typeface="+mn-cs"/>
              </a:rPr>
              <a:t>answer</a:t>
            </a:r>
            <a:endParaRPr lang="fr-CA" dirty="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2</a:t>
            </a:fld>
            <a:endParaRPr lang="fr-CA"/>
          </a:p>
        </p:txBody>
      </p:sp>
    </p:spTree>
    <p:extLst>
      <p:ext uri="{BB962C8B-B14F-4D97-AF65-F5344CB8AC3E}">
        <p14:creationId xmlns:p14="http://schemas.microsoft.com/office/powerpoint/2010/main" val="656489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Teachers will explain learning strategies, and connections will be made between teaching content and cultural elements so as to support learning.  Students will participate in activities through which they will be able to demonstrate their knowledge.</a:t>
            </a:r>
            <a:endParaRPr lang="en-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20</a:t>
            </a:fld>
            <a:endParaRPr lang="fr-CA"/>
          </a:p>
        </p:txBody>
      </p:sp>
    </p:spTree>
    <p:extLst>
      <p:ext uri="{BB962C8B-B14F-4D97-AF65-F5344CB8AC3E}">
        <p14:creationId xmlns:p14="http://schemas.microsoft.com/office/powerpoint/2010/main" val="1661376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sz="1200" dirty="0" smtClean="0"/>
              <a:t>Students are able to act on their understanding of texts by learning songs with gestures.  Through repetition, students understand the meaning of words and can separate them from the songs and reuse them in other contexts.  </a:t>
            </a:r>
            <a:endParaRPr lang="fr-CA" sz="800" dirty="0">
              <a:solidFill>
                <a:srgbClr val="002060"/>
              </a:solidFill>
            </a:endParaRPr>
          </a:p>
        </p:txBody>
      </p:sp>
      <p:sp>
        <p:nvSpPr>
          <p:cNvPr id="4" name="Espace réservé du numéro de diapositive 3"/>
          <p:cNvSpPr>
            <a:spLocks noGrp="1"/>
          </p:cNvSpPr>
          <p:nvPr>
            <p:ph type="sldNum" sz="quarter" idx="10"/>
          </p:nvPr>
        </p:nvSpPr>
        <p:spPr/>
        <p:txBody>
          <a:bodyPr/>
          <a:lstStyle/>
          <a:p>
            <a:fld id="{2BFAF344-5731-4518-BAEF-1FFDAE291E97}" type="slidenum">
              <a:rPr lang="fr-CA" smtClean="0"/>
              <a:t>21</a:t>
            </a:fld>
            <a:endParaRPr lang="fr-CA"/>
          </a:p>
        </p:txBody>
      </p:sp>
    </p:spTree>
    <p:extLst>
      <p:ext uri="{BB962C8B-B14F-4D97-AF65-F5344CB8AC3E}">
        <p14:creationId xmlns:p14="http://schemas.microsoft.com/office/powerpoint/2010/main" val="3810766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i="1" dirty="0" smtClean="0">
                <a:solidFill>
                  <a:schemeClr val="accent5">
                    <a:lumMod val="50000"/>
                  </a:schemeClr>
                </a:solidFill>
              </a:rPr>
              <a:t>The </a:t>
            </a:r>
            <a:r>
              <a:rPr lang="fr-CA" sz="1200" i="1" dirty="0" err="1" smtClean="0">
                <a:solidFill>
                  <a:schemeClr val="accent5">
                    <a:lumMod val="50000"/>
                  </a:schemeClr>
                </a:solidFill>
              </a:rPr>
              <a:t>teacher</a:t>
            </a:r>
            <a:r>
              <a:rPr lang="fr-CA" sz="1200" i="1" dirty="0" smtClean="0">
                <a:solidFill>
                  <a:schemeClr val="accent5">
                    <a:lumMod val="50000"/>
                  </a:schemeClr>
                </a:solidFill>
              </a:rPr>
              <a:t> </a:t>
            </a:r>
            <a:r>
              <a:rPr lang="fr-CA" sz="1200" i="1" dirty="0" err="1" smtClean="0">
                <a:solidFill>
                  <a:schemeClr val="accent5">
                    <a:lumMod val="50000"/>
                  </a:schemeClr>
                </a:solidFill>
              </a:rPr>
              <a:t>can</a:t>
            </a:r>
            <a:r>
              <a:rPr lang="fr-CA" sz="1200" i="1" dirty="0" smtClean="0">
                <a:solidFill>
                  <a:schemeClr val="accent5">
                    <a:lumMod val="50000"/>
                  </a:schemeClr>
                </a:solidFill>
              </a:rPr>
              <a:t> </a:t>
            </a:r>
            <a:r>
              <a:rPr lang="fr-CA" sz="1200" i="1" dirty="0" err="1" smtClean="0">
                <a:solidFill>
                  <a:schemeClr val="accent5">
                    <a:lumMod val="50000"/>
                  </a:schemeClr>
                </a:solidFill>
              </a:rPr>
              <a:t>ask</a:t>
            </a:r>
            <a:r>
              <a:rPr lang="fr-CA" sz="1200" i="1" dirty="0" smtClean="0">
                <a:solidFill>
                  <a:schemeClr val="accent5">
                    <a:lumMod val="50000"/>
                  </a:schemeClr>
                </a:solidFill>
              </a:rPr>
              <a:t> </a:t>
            </a:r>
            <a:r>
              <a:rPr lang="fr-CA" sz="1200" i="1" dirty="0" err="1" smtClean="0">
                <a:solidFill>
                  <a:schemeClr val="accent5">
                    <a:lumMod val="50000"/>
                  </a:schemeClr>
                </a:solidFill>
              </a:rPr>
              <a:t>students</a:t>
            </a:r>
            <a:r>
              <a:rPr lang="fr-CA" sz="1200" i="1" dirty="0" smtClean="0">
                <a:solidFill>
                  <a:schemeClr val="accent5">
                    <a:lumMod val="50000"/>
                  </a:schemeClr>
                </a:solidFill>
              </a:rPr>
              <a:t> </a:t>
            </a:r>
            <a:r>
              <a:rPr lang="fr-CA" sz="1200" i="1" u="sng" dirty="0" smtClean="0">
                <a:solidFill>
                  <a:schemeClr val="accent5">
                    <a:lumMod val="50000"/>
                  </a:schemeClr>
                </a:solidFill>
              </a:rPr>
              <a:t>to </a:t>
            </a:r>
            <a:r>
              <a:rPr lang="fr-CA" sz="1200" i="1" u="sng" dirty="0" err="1" smtClean="0">
                <a:solidFill>
                  <a:schemeClr val="accent5">
                    <a:lumMod val="50000"/>
                  </a:schemeClr>
                </a:solidFill>
              </a:rPr>
              <a:t>act</a:t>
            </a:r>
            <a:r>
              <a:rPr lang="fr-CA" sz="1200" i="1" u="sng" dirty="0" smtClean="0">
                <a:solidFill>
                  <a:schemeClr val="accent5">
                    <a:lumMod val="50000"/>
                  </a:schemeClr>
                </a:solidFill>
              </a:rPr>
              <a:t> on </a:t>
            </a:r>
            <a:r>
              <a:rPr lang="fr-CA" sz="1200" i="1" u="sng" dirty="0" err="1" smtClean="0">
                <a:solidFill>
                  <a:schemeClr val="accent5">
                    <a:lumMod val="50000"/>
                  </a:schemeClr>
                </a:solidFill>
              </a:rPr>
              <a:t>their</a:t>
            </a:r>
            <a:r>
              <a:rPr lang="fr-CA" sz="1200" i="1" u="sng" dirty="0" smtClean="0">
                <a:solidFill>
                  <a:schemeClr val="accent5">
                    <a:lumMod val="50000"/>
                  </a:schemeClr>
                </a:solidFill>
              </a:rPr>
              <a:t> </a:t>
            </a:r>
            <a:r>
              <a:rPr lang="fr-CA" sz="1200" i="1" u="sng" dirty="0" err="1" smtClean="0">
                <a:solidFill>
                  <a:schemeClr val="accent5">
                    <a:lumMod val="50000"/>
                  </a:schemeClr>
                </a:solidFill>
              </a:rPr>
              <a:t>understanding</a:t>
            </a:r>
            <a:r>
              <a:rPr lang="fr-CA" sz="1200" i="1" u="sng" dirty="0" smtClean="0">
                <a:solidFill>
                  <a:schemeClr val="accent5">
                    <a:lumMod val="50000"/>
                  </a:schemeClr>
                </a:solidFill>
              </a:rPr>
              <a:t> of </a:t>
            </a:r>
            <a:r>
              <a:rPr lang="fr-CA" sz="1200" i="1" u="sng" dirty="0" err="1" smtClean="0">
                <a:solidFill>
                  <a:schemeClr val="accent5">
                    <a:lumMod val="50000"/>
                  </a:schemeClr>
                </a:solidFill>
              </a:rPr>
              <a:t>texts</a:t>
            </a:r>
            <a:r>
              <a:rPr lang="fr-CA" sz="1200" i="1" dirty="0" smtClean="0">
                <a:solidFill>
                  <a:schemeClr val="accent5">
                    <a:lumMod val="50000"/>
                  </a:schemeClr>
                </a:solidFill>
              </a:rPr>
              <a:t> by </a:t>
            </a:r>
            <a:r>
              <a:rPr lang="fr-CA" sz="1200" i="1" dirty="0" err="1" smtClean="0">
                <a:solidFill>
                  <a:schemeClr val="accent5">
                    <a:lumMod val="50000"/>
                  </a:schemeClr>
                </a:solidFill>
              </a:rPr>
              <a:t>pointing</a:t>
            </a:r>
            <a:r>
              <a:rPr lang="fr-CA" sz="1200" i="1" dirty="0" smtClean="0">
                <a:solidFill>
                  <a:schemeClr val="accent5">
                    <a:lumMod val="50000"/>
                  </a:schemeClr>
                </a:solidFill>
              </a:rPr>
              <a:t>, by putting up </a:t>
            </a:r>
            <a:r>
              <a:rPr lang="fr-CA" sz="1200" i="1" dirty="0" err="1" smtClean="0">
                <a:solidFill>
                  <a:schemeClr val="accent5">
                    <a:lumMod val="50000"/>
                  </a:schemeClr>
                </a:solidFill>
              </a:rPr>
              <a:t>their</a:t>
            </a:r>
            <a:r>
              <a:rPr lang="fr-CA" sz="1200" i="1" dirty="0" smtClean="0">
                <a:solidFill>
                  <a:schemeClr val="accent5">
                    <a:lumMod val="50000"/>
                  </a:schemeClr>
                </a:solidFill>
              </a:rPr>
              <a:t> hands or by </a:t>
            </a:r>
            <a:r>
              <a:rPr lang="fr-CA" sz="1200" i="1" dirty="0" err="1" smtClean="0">
                <a:solidFill>
                  <a:schemeClr val="accent5">
                    <a:lumMod val="50000"/>
                  </a:schemeClr>
                </a:solidFill>
              </a:rPr>
              <a:t>gesturing</a:t>
            </a:r>
            <a:r>
              <a:rPr lang="fr-CA" sz="1200" i="1" dirty="0" smtClean="0">
                <a:solidFill>
                  <a:schemeClr val="accent5">
                    <a:lumMod val="50000"/>
                  </a:schemeClr>
                </a:solidFill>
              </a:rPr>
              <a:t>, </a:t>
            </a:r>
            <a:r>
              <a:rPr lang="fr-CA" sz="1200" i="1" dirty="0" err="1" smtClean="0">
                <a:solidFill>
                  <a:schemeClr val="accent5">
                    <a:lumMod val="50000"/>
                  </a:schemeClr>
                </a:solidFill>
              </a:rPr>
              <a:t>individually</a:t>
            </a:r>
            <a:r>
              <a:rPr lang="fr-CA" sz="1200" i="1" dirty="0" smtClean="0">
                <a:solidFill>
                  <a:schemeClr val="accent5">
                    <a:lumMod val="50000"/>
                  </a:schemeClr>
                </a:solidFill>
              </a:rPr>
              <a:t> or in groups.</a:t>
            </a:r>
            <a:endParaRPr lang="fr-CA" sz="1200" dirty="0">
              <a:solidFill>
                <a:schemeClr val="accent5">
                  <a:lumMod val="50000"/>
                </a:schemeClr>
              </a:solidFill>
            </a:endParaRPr>
          </a:p>
        </p:txBody>
      </p:sp>
      <p:sp>
        <p:nvSpPr>
          <p:cNvPr id="4" name="Espace réservé du numéro de diapositive 3"/>
          <p:cNvSpPr>
            <a:spLocks noGrp="1"/>
          </p:cNvSpPr>
          <p:nvPr>
            <p:ph type="sldNum" sz="quarter" idx="10"/>
          </p:nvPr>
        </p:nvSpPr>
        <p:spPr/>
        <p:txBody>
          <a:bodyPr/>
          <a:lstStyle/>
          <a:p>
            <a:fld id="{4B54473C-5BE0-4B55-B545-E1495982CBF6}" type="slidenum">
              <a:rPr lang="fr-CA" smtClean="0"/>
              <a:t>22</a:t>
            </a:fld>
            <a:endParaRPr lang="fr-CA"/>
          </a:p>
        </p:txBody>
      </p:sp>
    </p:spTree>
    <p:extLst>
      <p:ext uri="{BB962C8B-B14F-4D97-AF65-F5344CB8AC3E}">
        <p14:creationId xmlns:p14="http://schemas.microsoft.com/office/powerpoint/2010/main" val="3205710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err="1" smtClean="0"/>
              <a:t>Teachers</a:t>
            </a:r>
            <a:r>
              <a:rPr lang="fr-CA" dirty="0" smtClean="0"/>
              <a:t> </a:t>
            </a:r>
            <a:r>
              <a:rPr lang="fr-CA" dirty="0" err="1" smtClean="0"/>
              <a:t>keep</a:t>
            </a:r>
            <a:r>
              <a:rPr lang="fr-CA" dirty="0" smtClean="0"/>
              <a:t> </a:t>
            </a:r>
            <a:r>
              <a:rPr lang="fr-CA" dirty="0" err="1" smtClean="0"/>
              <a:t>students</a:t>
            </a:r>
            <a:r>
              <a:rPr lang="fr-CA" dirty="0" smtClean="0"/>
              <a:t> </a:t>
            </a:r>
            <a:r>
              <a:rPr lang="fr-CA" dirty="0" err="1" smtClean="0"/>
              <a:t>concentrated</a:t>
            </a:r>
            <a:r>
              <a:rPr lang="fr-CA" dirty="0" smtClean="0"/>
              <a:t> and </a:t>
            </a:r>
            <a:r>
              <a:rPr lang="fr-CA" dirty="0" err="1" smtClean="0"/>
              <a:t>focused</a:t>
            </a:r>
            <a:r>
              <a:rPr lang="fr-CA" dirty="0" smtClean="0"/>
              <a:t> by </a:t>
            </a:r>
            <a:r>
              <a:rPr lang="fr-CA" dirty="0" err="1" smtClean="0"/>
              <a:t>constantly</a:t>
            </a:r>
            <a:r>
              <a:rPr lang="fr-CA" baseline="0" dirty="0" smtClean="0"/>
              <a:t> </a:t>
            </a:r>
            <a:r>
              <a:rPr lang="fr-CA" baseline="0" dirty="0" err="1" smtClean="0"/>
              <a:t>asking</a:t>
            </a:r>
            <a:r>
              <a:rPr lang="fr-CA" baseline="0" dirty="0" smtClean="0"/>
              <a:t> </a:t>
            </a:r>
            <a:r>
              <a:rPr lang="fr-CA" baseline="0" dirty="0" err="1" smtClean="0"/>
              <a:t>them</a:t>
            </a:r>
            <a:r>
              <a:rPr lang="fr-CA" baseline="0" dirty="0" smtClean="0"/>
              <a:t> to </a:t>
            </a:r>
            <a:r>
              <a:rPr lang="fr-CA" baseline="0" dirty="0" err="1" smtClean="0"/>
              <a:t>interact</a:t>
            </a:r>
            <a:r>
              <a:rPr lang="fr-CA" baseline="0" dirty="0" smtClean="0"/>
              <a:t> </a:t>
            </a:r>
            <a:r>
              <a:rPr lang="fr-CA" baseline="0" dirty="0" err="1" smtClean="0"/>
              <a:t>with</a:t>
            </a:r>
            <a:r>
              <a:rPr lang="fr-CA" baseline="0" dirty="0" smtClean="0"/>
              <a:t> the </a:t>
            </a:r>
            <a:r>
              <a:rPr lang="fr-CA" baseline="0" dirty="0" err="1" smtClean="0"/>
              <a:t>learning</a:t>
            </a:r>
            <a:r>
              <a:rPr lang="fr-CA" baseline="0" dirty="0" smtClean="0"/>
              <a:t> content..</a:t>
            </a:r>
            <a:endParaRPr lang="fr-CA" dirty="0"/>
          </a:p>
        </p:txBody>
      </p:sp>
      <p:sp>
        <p:nvSpPr>
          <p:cNvPr id="4" name="Espace réservé du numéro de diapositive 3"/>
          <p:cNvSpPr>
            <a:spLocks noGrp="1"/>
          </p:cNvSpPr>
          <p:nvPr>
            <p:ph type="sldNum" sz="quarter" idx="10"/>
          </p:nvPr>
        </p:nvSpPr>
        <p:spPr/>
        <p:txBody>
          <a:bodyPr/>
          <a:lstStyle/>
          <a:p>
            <a:fld id="{2BFAF344-5731-4518-BAEF-1FFDAE291E97}" type="slidenum">
              <a:rPr lang="fr-CA" smtClean="0"/>
              <a:t>23</a:t>
            </a:fld>
            <a:endParaRPr lang="fr-CA"/>
          </a:p>
        </p:txBody>
      </p:sp>
    </p:spTree>
    <p:extLst>
      <p:ext uri="{BB962C8B-B14F-4D97-AF65-F5344CB8AC3E}">
        <p14:creationId xmlns:p14="http://schemas.microsoft.com/office/powerpoint/2010/main" val="1348451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err="1" smtClean="0"/>
              <a:t>Teachers</a:t>
            </a:r>
            <a:r>
              <a:rPr lang="fr-CA" dirty="0" smtClean="0"/>
              <a:t> </a:t>
            </a:r>
            <a:r>
              <a:rPr lang="fr-CA" dirty="0" err="1" smtClean="0"/>
              <a:t>explain</a:t>
            </a:r>
            <a:r>
              <a:rPr lang="fr-CA" dirty="0" smtClean="0"/>
              <a:t> </a:t>
            </a:r>
            <a:r>
              <a:rPr lang="fr-CA" dirty="0" err="1" smtClean="0"/>
              <a:t>learning</a:t>
            </a:r>
            <a:r>
              <a:rPr lang="fr-CA" dirty="0" smtClean="0"/>
              <a:t> </a:t>
            </a:r>
            <a:r>
              <a:rPr lang="fr-CA" dirty="0" err="1" smtClean="0"/>
              <a:t>strategies</a:t>
            </a:r>
            <a:r>
              <a:rPr lang="fr-CA" dirty="0" smtClean="0"/>
              <a:t>.</a:t>
            </a:r>
            <a:endParaRPr lang="fr-CA" dirty="0"/>
          </a:p>
        </p:txBody>
      </p:sp>
      <p:sp>
        <p:nvSpPr>
          <p:cNvPr id="4" name="Espace réservé du numéro de diapositive 3"/>
          <p:cNvSpPr>
            <a:spLocks noGrp="1"/>
          </p:cNvSpPr>
          <p:nvPr>
            <p:ph type="sldNum" sz="quarter" idx="10"/>
          </p:nvPr>
        </p:nvSpPr>
        <p:spPr/>
        <p:txBody>
          <a:bodyPr/>
          <a:lstStyle/>
          <a:p>
            <a:fld id="{2BFAF344-5731-4518-BAEF-1FFDAE291E97}" type="slidenum">
              <a:rPr lang="fr-CA" smtClean="0"/>
              <a:t>24</a:t>
            </a:fld>
            <a:endParaRPr lang="fr-CA"/>
          </a:p>
        </p:txBody>
      </p:sp>
    </p:spTree>
    <p:extLst>
      <p:ext uri="{BB962C8B-B14F-4D97-AF65-F5344CB8AC3E}">
        <p14:creationId xmlns:p14="http://schemas.microsoft.com/office/powerpoint/2010/main" val="1314046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err="1" smtClean="0"/>
              <a:t>Now</a:t>
            </a:r>
            <a:r>
              <a:rPr lang="fr-CA" dirty="0" smtClean="0"/>
              <a:t> </a:t>
            </a:r>
            <a:r>
              <a:rPr lang="fr-CA" dirty="0" err="1" smtClean="0"/>
              <a:t>let’s</a:t>
            </a:r>
            <a:r>
              <a:rPr lang="fr-CA" dirty="0" smtClean="0"/>
              <a:t> </a:t>
            </a:r>
            <a:r>
              <a:rPr lang="fr-CA" dirty="0" err="1" smtClean="0"/>
              <a:t>take</a:t>
            </a:r>
            <a:r>
              <a:rPr lang="fr-CA" dirty="0" smtClean="0"/>
              <a:t> a look </a:t>
            </a:r>
            <a:r>
              <a:rPr lang="fr-CA" b="0" dirty="0" smtClean="0"/>
              <a:t>at the </a:t>
            </a:r>
            <a:r>
              <a:rPr lang="fr-CA" b="0" dirty="0" err="1" smtClean="0"/>
              <a:t>elementary</a:t>
            </a:r>
            <a:r>
              <a:rPr lang="fr-CA" b="0" baseline="0" dirty="0" smtClean="0"/>
              <a:t> ESL program </a:t>
            </a:r>
            <a:r>
              <a:rPr lang="fr-CA" baseline="0" dirty="0" smtClean="0"/>
              <a:t>for </a:t>
            </a:r>
            <a:r>
              <a:rPr lang="fr-CA" dirty="0" smtClean="0"/>
              <a:t>cycles 2 and 3</a:t>
            </a:r>
            <a:endParaRPr lang="fr-CA" dirty="0"/>
          </a:p>
        </p:txBody>
      </p:sp>
      <p:sp>
        <p:nvSpPr>
          <p:cNvPr id="4" name="Espace réservé du numéro de diapositive 3"/>
          <p:cNvSpPr>
            <a:spLocks noGrp="1"/>
          </p:cNvSpPr>
          <p:nvPr>
            <p:ph type="sldNum" sz="quarter" idx="10"/>
          </p:nvPr>
        </p:nvSpPr>
        <p:spPr/>
        <p:txBody>
          <a:bodyPr/>
          <a:lstStyle/>
          <a:p>
            <a:fld id="{2BFAF344-5731-4518-BAEF-1FFDAE291E97}" type="slidenum">
              <a:rPr lang="fr-CA" smtClean="0"/>
              <a:t>25</a:t>
            </a:fld>
            <a:endParaRPr lang="fr-CA"/>
          </a:p>
        </p:txBody>
      </p:sp>
    </p:spTree>
    <p:extLst>
      <p:ext uri="{BB962C8B-B14F-4D97-AF65-F5344CB8AC3E}">
        <p14:creationId xmlns:p14="http://schemas.microsoft.com/office/powerpoint/2010/main" val="1240812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For cycles</a:t>
            </a:r>
            <a:r>
              <a:rPr lang="fr-CA" baseline="0" dirty="0" smtClean="0"/>
              <a:t> 2 and 3, </a:t>
            </a:r>
            <a:r>
              <a:rPr lang="fr-CA" baseline="0" dirty="0" err="1" smtClean="0"/>
              <a:t>there</a:t>
            </a:r>
            <a:r>
              <a:rPr lang="fr-CA" baseline="0" dirty="0" smtClean="0"/>
              <a:t> are 3 </a:t>
            </a:r>
            <a:r>
              <a:rPr lang="fr-CA" baseline="0" dirty="0" err="1" smtClean="0"/>
              <a:t>competencies</a:t>
            </a:r>
            <a:r>
              <a:rPr lang="fr-CA" baseline="0" dirty="0" smtClean="0"/>
              <a:t>…</a:t>
            </a:r>
            <a:endParaRPr lang="fr-CA" dirty="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26</a:t>
            </a:fld>
            <a:endParaRPr lang="fr-CA"/>
          </a:p>
        </p:txBody>
      </p:sp>
    </p:spTree>
    <p:extLst>
      <p:ext uri="{BB962C8B-B14F-4D97-AF65-F5344CB8AC3E}">
        <p14:creationId xmlns:p14="http://schemas.microsoft.com/office/powerpoint/2010/main" val="2892739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CA" sz="1200" b="1" kern="1200" dirty="0" smtClean="0">
                <a:solidFill>
                  <a:schemeClr val="tx1"/>
                </a:solidFill>
                <a:effectLst/>
                <a:latin typeface="+mn-lt"/>
                <a:ea typeface="+mn-ea"/>
                <a:cs typeface="+mn-cs"/>
              </a:rPr>
              <a:t>The three ESL elementary </a:t>
            </a:r>
            <a:r>
              <a:rPr lang="en-CA" sz="1200" kern="1200" dirty="0" smtClean="0">
                <a:solidFill>
                  <a:schemeClr val="tx1"/>
                </a:solidFill>
                <a:effectLst/>
                <a:latin typeface="+mn-lt"/>
                <a:ea typeface="+mn-ea"/>
                <a:cs typeface="+mn-cs"/>
              </a:rPr>
              <a:t>competencies have been separated to better define them, but as one competency is focused on in classroom activities, the two others are also being developed.  Furthermore, when learning activities are initiated for competencies 2 or 3, C1 activities are often used to activate learning.</a:t>
            </a:r>
            <a:endParaRPr lang="en-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7CD3CE8-EC95-4EDC-9149-AEAA5248291B}" type="slidenum">
              <a:rPr lang="fr-CA" smtClean="0"/>
              <a:t>27</a:t>
            </a:fld>
            <a:endParaRPr lang="fr-CA"/>
          </a:p>
        </p:txBody>
      </p:sp>
    </p:spTree>
    <p:extLst>
      <p:ext uri="{BB962C8B-B14F-4D97-AF65-F5344CB8AC3E}">
        <p14:creationId xmlns:p14="http://schemas.microsoft.com/office/powerpoint/2010/main" val="1027292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The legend in the Progression of Learning is different from cycle 1.  An arrow indicates that the student constructs</a:t>
            </a:r>
            <a:r>
              <a:rPr lang="en-CA" sz="1200" kern="1200" baseline="0" dirty="0" smtClean="0">
                <a:solidFill>
                  <a:schemeClr val="tx1"/>
                </a:solidFill>
                <a:effectLst/>
                <a:latin typeface="+mn-lt"/>
                <a:ea typeface="+mn-ea"/>
                <a:cs typeface="+mn-cs"/>
              </a:rPr>
              <a:t> learning with teacher guidance</a:t>
            </a:r>
            <a:r>
              <a:rPr lang="en-CA" sz="1200" kern="1200" dirty="0" smtClean="0">
                <a:solidFill>
                  <a:schemeClr val="tx1"/>
                </a:solidFill>
                <a:effectLst/>
                <a:latin typeface="+mn-lt"/>
                <a:ea typeface="+mn-ea"/>
                <a:cs typeface="+mn-cs"/>
              </a:rPr>
              <a:t>, a star indicates that the student</a:t>
            </a:r>
            <a:r>
              <a:rPr lang="en-CA" sz="1200" kern="1200" baseline="0" dirty="0" smtClean="0">
                <a:solidFill>
                  <a:schemeClr val="tx1"/>
                </a:solidFill>
                <a:effectLst/>
                <a:latin typeface="+mn-lt"/>
                <a:ea typeface="+mn-ea"/>
                <a:cs typeface="+mn-cs"/>
              </a:rPr>
              <a:t> applies knowledge by the end of the school year a</a:t>
            </a:r>
            <a:r>
              <a:rPr lang="en-CA" sz="1200" kern="1200" dirty="0" smtClean="0">
                <a:solidFill>
                  <a:schemeClr val="tx1"/>
                </a:solidFill>
                <a:effectLst/>
                <a:latin typeface="+mn-lt"/>
                <a:ea typeface="+mn-ea"/>
                <a:cs typeface="+mn-cs"/>
              </a:rPr>
              <a:t>nd the blue highlighting tells us</a:t>
            </a:r>
            <a:r>
              <a:rPr lang="en-CA" sz="1200" kern="1200" baseline="0" dirty="0" smtClean="0">
                <a:solidFill>
                  <a:schemeClr val="tx1"/>
                </a:solidFill>
                <a:effectLst/>
                <a:latin typeface="+mn-lt"/>
                <a:ea typeface="+mn-ea"/>
                <a:cs typeface="+mn-cs"/>
              </a:rPr>
              <a:t> that the student is reinvesting knowledge.</a:t>
            </a:r>
            <a:r>
              <a:rPr lang="en-CA" sz="1200" kern="1200" dirty="0" smtClean="0">
                <a:solidFill>
                  <a:schemeClr val="tx1"/>
                </a:solidFill>
                <a:effectLst/>
                <a:latin typeface="+mn-lt"/>
                <a:ea typeface="+mn-ea"/>
                <a:cs typeface="+mn-cs"/>
              </a:rPr>
              <a:t>  For the category of useful expressions, we can see that a grade 3 student is still constructing knowledge with the teacher’s guidance, whereas a grade 4 student will have applied this knowledge by the end of the year.  Finally grade 5 and 6 students are reinvesting this knowledge, which was evaluated in grade 4.</a:t>
            </a:r>
            <a:endParaRPr lang="en-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7CD3CE8-EC95-4EDC-9149-AEAA5248291B}" type="slidenum">
              <a:rPr lang="fr-CA" smtClean="0"/>
              <a:t>28</a:t>
            </a:fld>
            <a:endParaRPr lang="fr-CA"/>
          </a:p>
        </p:txBody>
      </p:sp>
    </p:spTree>
    <p:extLst>
      <p:ext uri="{BB962C8B-B14F-4D97-AF65-F5344CB8AC3E}">
        <p14:creationId xmlns:p14="http://schemas.microsoft.com/office/powerpoint/2010/main" val="2184090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smtClean="0"/>
              <a:t>To </a:t>
            </a:r>
            <a:r>
              <a:rPr lang="fr-CA" dirty="0" err="1" smtClean="0"/>
              <a:t>further</a:t>
            </a:r>
            <a:r>
              <a:rPr lang="fr-CA" dirty="0" smtClean="0"/>
              <a:t> </a:t>
            </a:r>
            <a:r>
              <a:rPr lang="fr-CA" dirty="0" err="1" smtClean="0"/>
              <a:t>illustrate</a:t>
            </a:r>
            <a:r>
              <a:rPr lang="fr-CA" baseline="0" dirty="0" smtClean="0"/>
              <a:t> the </a:t>
            </a:r>
            <a:r>
              <a:rPr lang="fr-CA" baseline="0" dirty="0" err="1" smtClean="0"/>
              <a:t>teaching</a:t>
            </a:r>
            <a:r>
              <a:rPr lang="fr-CA" baseline="0" dirty="0" smtClean="0"/>
              <a:t> </a:t>
            </a:r>
            <a:r>
              <a:rPr lang="fr-CA" baseline="0" dirty="0" err="1" smtClean="0"/>
              <a:t>process</a:t>
            </a:r>
            <a:r>
              <a:rPr lang="fr-CA" baseline="0" dirty="0" smtClean="0"/>
              <a:t>, </a:t>
            </a:r>
            <a:r>
              <a:rPr lang="fr-CA" baseline="0" dirty="0" err="1" smtClean="0"/>
              <a:t>let’s</a:t>
            </a:r>
            <a:r>
              <a:rPr lang="fr-CA" baseline="0" dirty="0" smtClean="0"/>
              <a:t> look at </a:t>
            </a:r>
            <a:r>
              <a:rPr lang="fr-CA" baseline="0" dirty="0" err="1" smtClean="0"/>
              <a:t>this</a:t>
            </a:r>
            <a:r>
              <a:rPr lang="fr-CA" baseline="0" dirty="0" smtClean="0"/>
              <a:t> </a:t>
            </a:r>
            <a:r>
              <a:rPr lang="fr-CA" baseline="0" dirty="0" err="1" smtClean="0"/>
              <a:t>example</a:t>
            </a:r>
            <a:r>
              <a:rPr lang="fr-CA" baseline="0" dirty="0" smtClean="0"/>
              <a:t> of a </a:t>
            </a:r>
            <a:r>
              <a:rPr lang="fr-CA" baseline="0" dirty="0" err="1" smtClean="0"/>
              <a:t>lesson</a:t>
            </a:r>
            <a:r>
              <a:rPr lang="fr-CA" baseline="0" dirty="0" smtClean="0"/>
              <a:t> on pets.  The </a:t>
            </a:r>
            <a:r>
              <a:rPr lang="fr-CA" baseline="0" dirty="0" err="1" smtClean="0"/>
              <a:t>learning</a:t>
            </a:r>
            <a:r>
              <a:rPr lang="fr-CA" baseline="0" dirty="0" smtClean="0"/>
              <a:t> objectives are </a:t>
            </a:r>
            <a:r>
              <a:rPr lang="fr-CA" baseline="0" dirty="0" err="1" smtClean="0"/>
              <a:t>clearly</a:t>
            </a:r>
            <a:r>
              <a:rPr lang="fr-CA" baseline="0" dirty="0" smtClean="0"/>
              <a:t> </a:t>
            </a:r>
            <a:r>
              <a:rPr lang="fr-CA" baseline="0" dirty="0" err="1" smtClean="0"/>
              <a:t>defined</a:t>
            </a:r>
            <a:r>
              <a:rPr lang="fr-CA" baseline="0" dirty="0" smtClean="0"/>
              <a:t> and </a:t>
            </a:r>
            <a:r>
              <a:rPr lang="fr-CA" baseline="0" dirty="0" err="1" smtClean="0"/>
              <a:t>presented</a:t>
            </a:r>
            <a:r>
              <a:rPr lang="fr-CA" baseline="0" dirty="0" smtClean="0"/>
              <a:t> to </a:t>
            </a:r>
            <a:r>
              <a:rPr lang="fr-CA" baseline="0" dirty="0" err="1" smtClean="0"/>
              <a:t>students</a:t>
            </a:r>
            <a:r>
              <a:rPr lang="fr-CA" baseline="0" dirty="0" smtClean="0"/>
              <a:t> </a:t>
            </a:r>
            <a:r>
              <a:rPr lang="fr-CA" baseline="0" dirty="0" err="1" smtClean="0"/>
              <a:t>before</a:t>
            </a:r>
            <a:r>
              <a:rPr lang="fr-CA" baseline="0" dirty="0" smtClean="0"/>
              <a:t> the </a:t>
            </a:r>
            <a:r>
              <a:rPr lang="fr-CA" baseline="0" dirty="0" err="1" smtClean="0"/>
              <a:t>activities</a:t>
            </a:r>
            <a:r>
              <a:rPr lang="fr-CA" baseline="0" dirty="0" smtClean="0"/>
              <a:t> </a:t>
            </a:r>
            <a:r>
              <a:rPr lang="fr-CA" baseline="0" dirty="0" err="1" smtClean="0"/>
              <a:t>begin</a:t>
            </a:r>
            <a:r>
              <a:rPr lang="fr-CA" baseline="0" dirty="0" smtClean="0"/>
              <a:t>.  </a:t>
            </a:r>
            <a:r>
              <a:rPr lang="fr-CA" baseline="0" dirty="0" err="1" smtClean="0"/>
              <a:t>These</a:t>
            </a:r>
            <a:r>
              <a:rPr lang="fr-CA" baseline="0" dirty="0" smtClean="0"/>
              <a:t> </a:t>
            </a:r>
            <a:r>
              <a:rPr lang="fr-CA" baseline="0" dirty="0" err="1" smtClean="0"/>
              <a:t>same</a:t>
            </a:r>
            <a:r>
              <a:rPr lang="fr-CA" baseline="0" dirty="0" smtClean="0"/>
              <a:t> </a:t>
            </a:r>
            <a:r>
              <a:rPr lang="fr-CA" baseline="0" dirty="0" err="1" smtClean="0"/>
              <a:t>learning</a:t>
            </a:r>
            <a:r>
              <a:rPr lang="fr-CA" baseline="0" dirty="0" smtClean="0"/>
              <a:t> objectives </a:t>
            </a:r>
            <a:r>
              <a:rPr lang="fr-CA" baseline="0" dirty="0" err="1" smtClean="0"/>
              <a:t>will</a:t>
            </a:r>
            <a:r>
              <a:rPr lang="fr-CA" baseline="0" dirty="0" smtClean="0"/>
              <a:t> </a:t>
            </a:r>
            <a:r>
              <a:rPr lang="fr-CA" baseline="0" dirty="0" err="1" smtClean="0"/>
              <a:t>be</a:t>
            </a:r>
            <a:r>
              <a:rPr lang="fr-CA" baseline="0" dirty="0" smtClean="0"/>
              <a:t> </a:t>
            </a:r>
            <a:r>
              <a:rPr lang="fr-CA" baseline="0" dirty="0" err="1" smtClean="0"/>
              <a:t>referred</a:t>
            </a:r>
            <a:r>
              <a:rPr lang="fr-CA" baseline="0" dirty="0" smtClean="0"/>
              <a:t> to </a:t>
            </a:r>
            <a:r>
              <a:rPr lang="fr-CA" baseline="0" dirty="0" err="1" smtClean="0"/>
              <a:t>during</a:t>
            </a:r>
            <a:r>
              <a:rPr lang="fr-CA" baseline="0" dirty="0" smtClean="0"/>
              <a:t> </a:t>
            </a:r>
            <a:r>
              <a:rPr lang="fr-CA" baseline="0" dirty="0" err="1" smtClean="0"/>
              <a:t>learning</a:t>
            </a:r>
            <a:r>
              <a:rPr lang="fr-CA" baseline="0" dirty="0" smtClean="0"/>
              <a:t> </a:t>
            </a:r>
            <a:r>
              <a:rPr lang="fr-CA" baseline="0" dirty="0" err="1" smtClean="0"/>
              <a:t>activities</a:t>
            </a:r>
            <a:r>
              <a:rPr lang="fr-CA" baseline="0" dirty="0" smtClean="0"/>
              <a:t> and for </a:t>
            </a:r>
            <a:r>
              <a:rPr lang="fr-CA" baseline="0" dirty="0" err="1" smtClean="0"/>
              <a:t>evaluation</a:t>
            </a:r>
            <a:r>
              <a:rPr lang="fr-CA" baseline="0" dirty="0" smtClean="0"/>
              <a:t> </a:t>
            </a:r>
            <a:r>
              <a:rPr lang="fr-CA" baseline="0" dirty="0" err="1" smtClean="0"/>
              <a:t>purposes</a:t>
            </a:r>
            <a:r>
              <a:rPr lang="fr-CA" baseline="0" dirty="0" smtClean="0"/>
              <a:t>.  </a:t>
            </a:r>
            <a:r>
              <a:rPr lang="fr-CA" baseline="0" dirty="0" err="1" smtClean="0"/>
              <a:t>Based</a:t>
            </a:r>
            <a:r>
              <a:rPr lang="fr-CA" baseline="0" dirty="0" smtClean="0"/>
              <a:t> on </a:t>
            </a:r>
            <a:r>
              <a:rPr lang="fr-CA" baseline="0" dirty="0" err="1" smtClean="0"/>
              <a:t>this</a:t>
            </a:r>
            <a:r>
              <a:rPr lang="fr-CA" baseline="0" dirty="0" smtClean="0"/>
              <a:t> </a:t>
            </a:r>
            <a:r>
              <a:rPr lang="fr-CA" baseline="0" dirty="0" err="1" smtClean="0"/>
              <a:t>small</a:t>
            </a:r>
            <a:r>
              <a:rPr lang="fr-CA" baseline="0" dirty="0" smtClean="0"/>
              <a:t> </a:t>
            </a:r>
            <a:r>
              <a:rPr lang="fr-CA" baseline="0" dirty="0" err="1" smtClean="0"/>
              <a:t>example</a:t>
            </a:r>
            <a:r>
              <a:rPr lang="fr-CA" baseline="0" dirty="0" smtClean="0"/>
              <a:t>, </a:t>
            </a:r>
            <a:r>
              <a:rPr lang="fr-CA" baseline="0" dirty="0" err="1" smtClean="0"/>
              <a:t>we</a:t>
            </a:r>
            <a:r>
              <a:rPr lang="fr-CA" baseline="0" dirty="0" smtClean="0"/>
              <a:t> </a:t>
            </a:r>
            <a:r>
              <a:rPr lang="fr-CA" baseline="0" dirty="0" err="1" smtClean="0"/>
              <a:t>can</a:t>
            </a:r>
            <a:r>
              <a:rPr lang="fr-CA" baseline="0" dirty="0" smtClean="0"/>
              <a:t> </a:t>
            </a:r>
            <a:r>
              <a:rPr lang="fr-CA" baseline="0" dirty="0" err="1" smtClean="0"/>
              <a:t>see</a:t>
            </a:r>
            <a:r>
              <a:rPr lang="fr-CA" baseline="0" dirty="0" smtClean="0"/>
              <a:t> </a:t>
            </a:r>
            <a:r>
              <a:rPr lang="fr-CA" baseline="0" dirty="0" err="1" smtClean="0"/>
              <a:t>that</a:t>
            </a:r>
            <a:r>
              <a:rPr lang="fr-CA" baseline="0" dirty="0" smtClean="0"/>
              <a:t> grade 3 </a:t>
            </a:r>
            <a:r>
              <a:rPr lang="fr-CA" baseline="0" dirty="0" err="1" smtClean="0"/>
              <a:t>students</a:t>
            </a:r>
            <a:r>
              <a:rPr lang="fr-CA" baseline="0" dirty="0" smtClean="0"/>
              <a:t> </a:t>
            </a:r>
            <a:r>
              <a:rPr lang="fr-CA" baseline="0" dirty="0" err="1" smtClean="0"/>
              <a:t>will</a:t>
            </a:r>
            <a:r>
              <a:rPr lang="fr-CA" baseline="0" dirty="0" smtClean="0"/>
              <a:t> </a:t>
            </a:r>
            <a:r>
              <a:rPr lang="fr-CA" baseline="0" dirty="0" err="1" smtClean="0"/>
              <a:t>be</a:t>
            </a:r>
            <a:r>
              <a:rPr lang="fr-CA" baseline="0" dirty="0" smtClean="0"/>
              <a:t> </a:t>
            </a:r>
            <a:r>
              <a:rPr lang="fr-CA" baseline="0" dirty="0" err="1" smtClean="0"/>
              <a:t>supported</a:t>
            </a:r>
            <a:r>
              <a:rPr lang="fr-CA" baseline="0" dirty="0" smtClean="0"/>
              <a:t> by </a:t>
            </a:r>
            <a:r>
              <a:rPr lang="fr-CA" baseline="0" dirty="0" err="1" smtClean="0"/>
              <a:t>teachers</a:t>
            </a:r>
            <a:r>
              <a:rPr lang="fr-CA" baseline="0" dirty="0" smtClean="0"/>
              <a:t> </a:t>
            </a:r>
            <a:r>
              <a:rPr lang="fr-CA" baseline="0" dirty="0" err="1" smtClean="0"/>
              <a:t>throughout</a:t>
            </a:r>
            <a:r>
              <a:rPr lang="fr-CA" baseline="0" dirty="0" smtClean="0"/>
              <a:t> the </a:t>
            </a:r>
            <a:r>
              <a:rPr lang="fr-CA" baseline="0" dirty="0" err="1" smtClean="0"/>
              <a:t>year</a:t>
            </a:r>
            <a:r>
              <a:rPr lang="fr-CA" baseline="0" dirty="0" smtClean="0"/>
              <a:t>, </a:t>
            </a:r>
            <a:r>
              <a:rPr lang="fr-CA" baseline="0" dirty="0" err="1" smtClean="0"/>
              <a:t>whereas</a:t>
            </a:r>
            <a:r>
              <a:rPr lang="fr-CA" baseline="0" dirty="0" smtClean="0"/>
              <a:t> grade 4 </a:t>
            </a:r>
            <a:r>
              <a:rPr lang="fr-CA" baseline="0" dirty="0" err="1" smtClean="0"/>
              <a:t>students</a:t>
            </a:r>
            <a:r>
              <a:rPr lang="fr-CA" baseline="0" dirty="0" smtClean="0"/>
              <a:t> </a:t>
            </a:r>
            <a:r>
              <a:rPr lang="fr-CA" baseline="0" dirty="0" err="1" smtClean="0"/>
              <a:t>will</a:t>
            </a:r>
            <a:r>
              <a:rPr lang="fr-CA" baseline="0" dirty="0" smtClean="0"/>
              <a:t> </a:t>
            </a:r>
            <a:r>
              <a:rPr lang="fr-CA" baseline="0" dirty="0" err="1" smtClean="0"/>
              <a:t>be</a:t>
            </a:r>
            <a:r>
              <a:rPr lang="fr-CA" baseline="0" dirty="0" smtClean="0"/>
              <a:t> </a:t>
            </a:r>
            <a:r>
              <a:rPr lang="fr-CA" baseline="0" dirty="0" err="1" smtClean="0"/>
              <a:t>expected</a:t>
            </a:r>
            <a:r>
              <a:rPr lang="fr-CA" baseline="0" dirty="0" smtClean="0"/>
              <a:t> to show </a:t>
            </a:r>
            <a:r>
              <a:rPr lang="fr-CA" baseline="0" dirty="0" err="1" smtClean="0"/>
              <a:t>competency</a:t>
            </a:r>
            <a:r>
              <a:rPr lang="fr-CA" baseline="0" dirty="0" smtClean="0"/>
              <a:t> </a:t>
            </a:r>
            <a:r>
              <a:rPr lang="fr-CA" baseline="0" dirty="0" err="1" smtClean="0"/>
              <a:t>development</a:t>
            </a:r>
            <a:r>
              <a:rPr lang="fr-CA" baseline="0" dirty="0" smtClean="0"/>
              <a:t> for items 2 an 3</a:t>
            </a:r>
            <a:endParaRPr lang="fr-CA" dirty="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29</a:t>
            </a:fld>
            <a:endParaRPr lang="fr-CA"/>
          </a:p>
        </p:txBody>
      </p:sp>
    </p:spTree>
    <p:extLst>
      <p:ext uri="{BB962C8B-B14F-4D97-AF65-F5344CB8AC3E}">
        <p14:creationId xmlns:p14="http://schemas.microsoft.com/office/powerpoint/2010/main" val="87887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smtClean="0"/>
              <a:t>Let’s</a:t>
            </a:r>
            <a:r>
              <a:rPr lang="fr-CA" dirty="0" smtClean="0"/>
              <a:t> look at the first question:</a:t>
            </a:r>
            <a:r>
              <a:rPr lang="fr-CA" baseline="0" dirty="0" smtClean="0"/>
              <a:t> </a:t>
            </a:r>
            <a:r>
              <a:rPr lang="fr-CA" baseline="0" dirty="0" err="1" smtClean="0"/>
              <a:t>why</a:t>
            </a:r>
            <a:r>
              <a:rPr lang="fr-CA" baseline="0" dirty="0" smtClean="0"/>
              <a:t> do </a:t>
            </a:r>
            <a:r>
              <a:rPr lang="fr-CA" baseline="0" dirty="0" err="1" smtClean="0"/>
              <a:t>we</a:t>
            </a:r>
            <a:r>
              <a:rPr lang="fr-CA" baseline="0" dirty="0" smtClean="0"/>
              <a:t> </a:t>
            </a:r>
            <a:r>
              <a:rPr lang="fr-CA" baseline="0" dirty="0" err="1" smtClean="0"/>
              <a:t>evaluate</a:t>
            </a:r>
            <a:r>
              <a:rPr lang="fr-CA"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baseline="0" dirty="0" err="1" smtClean="0"/>
              <a:t>Evaluation</a:t>
            </a:r>
            <a:r>
              <a:rPr lang="fr-CA" b="0" baseline="0" dirty="0" smtClean="0"/>
              <a:t> serves </a:t>
            </a:r>
            <a:r>
              <a:rPr lang="fr-CA" b="0" baseline="0" dirty="0" err="1" smtClean="0"/>
              <a:t>two</a:t>
            </a:r>
            <a:r>
              <a:rPr lang="fr-CA" b="0" baseline="0" dirty="0" smtClean="0"/>
              <a:t> </a:t>
            </a:r>
            <a:r>
              <a:rPr lang="fr-CA" b="0" baseline="0" dirty="0" err="1" smtClean="0"/>
              <a:t>functions</a:t>
            </a:r>
            <a:r>
              <a:rPr lang="fr-CA" b="0" baseline="0" dirty="0" smtClean="0"/>
              <a:t>:  To support </a:t>
            </a:r>
            <a:r>
              <a:rPr lang="fr-CA" b="0" baseline="0" dirty="0" err="1" smtClean="0"/>
              <a:t>learning</a:t>
            </a:r>
            <a:r>
              <a:rPr lang="fr-CA" b="0" baseline="0" dirty="0" smtClean="0"/>
              <a:t> and to </a:t>
            </a:r>
            <a:r>
              <a:rPr lang="fr-CA" b="0" baseline="0" dirty="0" err="1" smtClean="0"/>
              <a:t>recognize</a:t>
            </a:r>
            <a:r>
              <a:rPr lang="fr-CA" b="0" baseline="0" dirty="0" smtClean="0"/>
              <a:t> </a:t>
            </a:r>
            <a:r>
              <a:rPr lang="fr-CA" b="0" baseline="0" dirty="0" err="1" smtClean="0"/>
              <a:t>competency</a:t>
            </a:r>
            <a:r>
              <a:rPr lang="fr-CA" b="0" baseline="0" dirty="0" smtClean="0"/>
              <a:t> </a:t>
            </a:r>
            <a:r>
              <a:rPr lang="fr-CA" b="0" baseline="0" dirty="0" err="1" smtClean="0"/>
              <a:t>development</a:t>
            </a:r>
            <a:endParaRPr lang="fr-CA" b="0" baseline="0" dirty="0" smtClean="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3</a:t>
            </a:fld>
            <a:endParaRPr lang="fr-CA"/>
          </a:p>
        </p:txBody>
      </p:sp>
    </p:spTree>
    <p:extLst>
      <p:ext uri="{BB962C8B-B14F-4D97-AF65-F5344CB8AC3E}">
        <p14:creationId xmlns:p14="http://schemas.microsoft.com/office/powerpoint/2010/main" val="132125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Competency 1 is given the most weight, and therefor the competency for which teachers will offer the most support and practice.  By constantly eliciting language from students, by asking questions and creating opportunities to practice though games and activities.</a:t>
            </a:r>
            <a:endParaRPr lang="en-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30</a:t>
            </a:fld>
            <a:endParaRPr lang="fr-CA"/>
          </a:p>
        </p:txBody>
      </p:sp>
    </p:spTree>
    <p:extLst>
      <p:ext uri="{BB962C8B-B14F-4D97-AF65-F5344CB8AC3E}">
        <p14:creationId xmlns:p14="http://schemas.microsoft.com/office/powerpoint/2010/main" val="388959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Activity books approved by the ministry will provide properly adjusted and true to level evaluative criteria.</a:t>
            </a:r>
            <a:endParaRPr lang="en-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7CD3CE8-EC95-4EDC-9149-AEAA5248291B}" type="slidenum">
              <a:rPr lang="fr-CA" smtClean="0"/>
              <a:t>31</a:t>
            </a:fld>
            <a:endParaRPr lang="fr-CA"/>
          </a:p>
        </p:txBody>
      </p:sp>
    </p:spTree>
    <p:extLst>
      <p:ext uri="{BB962C8B-B14F-4D97-AF65-F5344CB8AC3E}">
        <p14:creationId xmlns:p14="http://schemas.microsoft.com/office/powerpoint/2010/main" val="2333746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To conclude</a:t>
            </a:r>
            <a:r>
              <a:rPr lang="en-CA" sz="1200" kern="1200" baseline="0" dirty="0" smtClean="0">
                <a:solidFill>
                  <a:schemeClr val="tx1"/>
                </a:solidFill>
                <a:effectLst/>
                <a:latin typeface="+mn-lt"/>
                <a:ea typeface="+mn-ea"/>
                <a:cs typeface="+mn-cs"/>
              </a:rPr>
              <a:t>, evaluation and teaching are not two separate events.  They are integrated parts of the teaching process, which, along with a consultation of the mentioned ministerial documents, will allow for a fair and precise evaluation of competencies.</a:t>
            </a:r>
            <a:endParaRPr lang="en-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32</a:t>
            </a:fld>
            <a:endParaRPr lang="fr-CA"/>
          </a:p>
        </p:txBody>
      </p:sp>
    </p:spTree>
    <p:extLst>
      <p:ext uri="{BB962C8B-B14F-4D97-AF65-F5344CB8AC3E}">
        <p14:creationId xmlns:p14="http://schemas.microsoft.com/office/powerpoint/2010/main" val="2544468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err="1" smtClean="0"/>
              <a:t>Here</a:t>
            </a:r>
            <a:r>
              <a:rPr lang="fr-CA" dirty="0" smtClean="0"/>
              <a:t> are the</a:t>
            </a:r>
            <a:r>
              <a:rPr lang="fr-CA" baseline="0" dirty="0" smtClean="0"/>
              <a:t> essential </a:t>
            </a:r>
            <a:r>
              <a:rPr lang="fr-CA" baseline="0" dirty="0" err="1" smtClean="0"/>
              <a:t>resources</a:t>
            </a:r>
            <a:r>
              <a:rPr lang="fr-CA" baseline="0" dirty="0" smtClean="0"/>
              <a:t> support the planning of </a:t>
            </a:r>
            <a:r>
              <a:rPr lang="fr-CA" baseline="0" dirty="0" err="1" smtClean="0"/>
              <a:t>learning</a:t>
            </a:r>
            <a:r>
              <a:rPr lang="fr-CA" baseline="0" dirty="0" smtClean="0"/>
              <a:t> </a:t>
            </a:r>
            <a:r>
              <a:rPr lang="fr-CA" baseline="0" dirty="0" err="1" smtClean="0"/>
              <a:t>activities</a:t>
            </a:r>
            <a:endParaRPr lang="fr-CA" dirty="0"/>
          </a:p>
        </p:txBody>
      </p:sp>
      <p:sp>
        <p:nvSpPr>
          <p:cNvPr id="4" name="Espace réservé du numéro de diapositive 3"/>
          <p:cNvSpPr>
            <a:spLocks noGrp="1"/>
          </p:cNvSpPr>
          <p:nvPr>
            <p:ph type="sldNum" sz="quarter" idx="10"/>
          </p:nvPr>
        </p:nvSpPr>
        <p:spPr/>
        <p:txBody>
          <a:bodyPr/>
          <a:lstStyle/>
          <a:p>
            <a:fld id="{87CD3CE8-EC95-4EDC-9149-AEAA5248291B}" type="slidenum">
              <a:rPr lang="fr-CA" smtClean="0"/>
              <a:t>33</a:t>
            </a:fld>
            <a:endParaRPr lang="fr-CA"/>
          </a:p>
        </p:txBody>
      </p:sp>
    </p:spTree>
    <p:extLst>
      <p:ext uri="{BB962C8B-B14F-4D97-AF65-F5344CB8AC3E}">
        <p14:creationId xmlns:p14="http://schemas.microsoft.com/office/powerpoint/2010/main" val="452908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For more information, or additional support, do not hesitate to contact your pedagogical counsellor, at the office of pedagogical services.</a:t>
            </a:r>
            <a:endParaRPr lang="en-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7CD3CE8-EC95-4EDC-9149-AEAA5248291B}" type="slidenum">
              <a:rPr lang="fr-CA" smtClean="0"/>
              <a:t>34</a:t>
            </a:fld>
            <a:endParaRPr lang="fr-CA"/>
          </a:p>
        </p:txBody>
      </p:sp>
    </p:spTree>
    <p:extLst>
      <p:ext uri="{BB962C8B-B14F-4D97-AF65-F5344CB8AC3E}">
        <p14:creationId xmlns:p14="http://schemas.microsoft.com/office/powerpoint/2010/main" val="3722957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What do we mean by supporting learning? Simply put, the teacher accompanies students as they progress in their acquisition of knowledge.  Students are given clear and precise learning objectives and evaluative criteria.  During the learning activities, students are provided with different types of feedback, so that they can correct and adjust their manifestation of understanding.</a:t>
            </a:r>
            <a:endParaRPr lang="en-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4</a:t>
            </a:fld>
            <a:endParaRPr lang="fr-CA"/>
          </a:p>
        </p:txBody>
      </p:sp>
    </p:spTree>
    <p:extLst>
      <p:ext uri="{BB962C8B-B14F-4D97-AF65-F5344CB8AC3E}">
        <p14:creationId xmlns:p14="http://schemas.microsoft.com/office/powerpoint/2010/main" val="960485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kern="1200" dirty="0" err="1" smtClean="0">
                <a:solidFill>
                  <a:schemeClr val="tx1"/>
                </a:solidFill>
                <a:effectLst/>
                <a:latin typeface="+mn-lt"/>
                <a:ea typeface="+mn-ea"/>
                <a:cs typeface="+mn-cs"/>
              </a:rPr>
              <a:t>What</a:t>
            </a:r>
            <a:r>
              <a:rPr lang="fr-CA" sz="1200" b="0" kern="1200" baseline="0" dirty="0" smtClean="0">
                <a:solidFill>
                  <a:schemeClr val="tx1"/>
                </a:solidFill>
                <a:effectLst/>
                <a:latin typeface="+mn-lt"/>
                <a:ea typeface="+mn-ea"/>
                <a:cs typeface="+mn-cs"/>
              </a:rPr>
              <a:t> </a:t>
            </a:r>
            <a:r>
              <a:rPr lang="fr-CA" sz="1200" b="0" kern="1200" baseline="0" dirty="0" err="1" smtClean="0">
                <a:solidFill>
                  <a:schemeClr val="tx1"/>
                </a:solidFill>
                <a:effectLst/>
                <a:latin typeface="+mn-lt"/>
                <a:ea typeface="+mn-ea"/>
                <a:cs typeface="+mn-cs"/>
              </a:rPr>
              <a:t>does</a:t>
            </a:r>
            <a:r>
              <a:rPr lang="fr-CA" sz="1200" b="0" kern="1200" baseline="0" dirty="0" smtClean="0">
                <a:solidFill>
                  <a:schemeClr val="tx1"/>
                </a:solidFill>
                <a:effectLst/>
                <a:latin typeface="+mn-lt"/>
                <a:ea typeface="+mn-ea"/>
                <a:cs typeface="+mn-cs"/>
              </a:rPr>
              <a:t> to </a:t>
            </a:r>
            <a:r>
              <a:rPr lang="fr-CA" sz="1200" b="0" kern="1200" baseline="0" dirty="0" err="1" smtClean="0">
                <a:solidFill>
                  <a:schemeClr val="tx1"/>
                </a:solidFill>
                <a:effectLst/>
                <a:latin typeface="+mn-lt"/>
                <a:ea typeface="+mn-ea"/>
                <a:cs typeface="+mn-cs"/>
              </a:rPr>
              <a:t>certify</a:t>
            </a:r>
            <a:r>
              <a:rPr lang="fr-CA" sz="1200" b="0" kern="1200" baseline="0" dirty="0" smtClean="0">
                <a:solidFill>
                  <a:schemeClr val="tx1"/>
                </a:solidFill>
                <a:effectLst/>
                <a:latin typeface="+mn-lt"/>
                <a:ea typeface="+mn-ea"/>
                <a:cs typeface="+mn-cs"/>
              </a:rPr>
              <a:t> </a:t>
            </a:r>
            <a:r>
              <a:rPr lang="fr-CA" sz="1200" b="0" kern="1200" baseline="0" dirty="0" err="1" smtClean="0">
                <a:solidFill>
                  <a:schemeClr val="tx1"/>
                </a:solidFill>
                <a:effectLst/>
                <a:latin typeface="+mn-lt"/>
                <a:ea typeface="+mn-ea"/>
                <a:cs typeface="+mn-cs"/>
              </a:rPr>
              <a:t>learning</a:t>
            </a:r>
            <a:r>
              <a:rPr lang="fr-CA" sz="1200" b="0" kern="1200" baseline="0" dirty="0" smtClean="0">
                <a:solidFill>
                  <a:schemeClr val="tx1"/>
                </a:solidFill>
                <a:effectLst/>
                <a:latin typeface="+mn-lt"/>
                <a:ea typeface="+mn-ea"/>
                <a:cs typeface="+mn-cs"/>
              </a:rPr>
              <a:t> </a:t>
            </a:r>
            <a:r>
              <a:rPr lang="fr-CA" sz="1200" b="0" kern="1200" baseline="0" dirty="0" err="1" smtClean="0">
                <a:solidFill>
                  <a:schemeClr val="tx1"/>
                </a:solidFill>
                <a:effectLst/>
                <a:latin typeface="+mn-lt"/>
                <a:ea typeface="+mn-ea"/>
                <a:cs typeface="+mn-cs"/>
              </a:rPr>
              <a:t>mean</a:t>
            </a:r>
            <a:r>
              <a:rPr lang="fr-CA" sz="1200" b="0" kern="1200" baseline="0" dirty="0" smtClean="0">
                <a:solidFill>
                  <a:schemeClr val="tx1"/>
                </a:solidFill>
                <a:effectLst/>
                <a:latin typeface="+mn-lt"/>
                <a:ea typeface="+mn-ea"/>
                <a:cs typeface="+mn-cs"/>
              </a:rPr>
              <a:t>? </a:t>
            </a:r>
            <a:r>
              <a:rPr lang="fr-CA" sz="1200" b="0" kern="1200" dirty="0" err="1" smtClean="0">
                <a:solidFill>
                  <a:schemeClr val="tx1"/>
                </a:solidFill>
                <a:effectLst/>
                <a:latin typeface="+mn-lt"/>
                <a:ea typeface="+mn-ea"/>
                <a:cs typeface="+mn-cs"/>
              </a:rPr>
              <a:t>When</a:t>
            </a:r>
            <a:r>
              <a:rPr lang="fr-CA" sz="1200" b="0" kern="1200" baseline="0" dirty="0" smtClean="0">
                <a:solidFill>
                  <a:schemeClr val="tx1"/>
                </a:solidFill>
                <a:effectLst/>
                <a:latin typeface="+mn-lt"/>
                <a:ea typeface="+mn-ea"/>
                <a:cs typeface="+mn-cs"/>
              </a:rPr>
              <a:t> the </a:t>
            </a:r>
            <a:r>
              <a:rPr lang="fr-CA" sz="1200" b="0" kern="1200" baseline="0" dirty="0" err="1" smtClean="0">
                <a:solidFill>
                  <a:schemeClr val="tx1"/>
                </a:solidFill>
                <a:effectLst/>
                <a:latin typeface="+mn-lt"/>
                <a:ea typeface="+mn-ea"/>
                <a:cs typeface="+mn-cs"/>
              </a:rPr>
              <a:t>teacher</a:t>
            </a:r>
            <a:r>
              <a:rPr lang="fr-CA" sz="1200" b="0" kern="1200" baseline="0" dirty="0" smtClean="0">
                <a:solidFill>
                  <a:schemeClr val="tx1"/>
                </a:solidFill>
                <a:effectLst/>
                <a:latin typeface="+mn-lt"/>
                <a:ea typeface="+mn-ea"/>
                <a:cs typeface="+mn-cs"/>
              </a:rPr>
              <a:t> </a:t>
            </a:r>
            <a:r>
              <a:rPr lang="fr-CA" sz="1200" b="0" kern="1200" baseline="0" dirty="0" err="1" smtClean="0">
                <a:solidFill>
                  <a:schemeClr val="tx1"/>
                </a:solidFill>
                <a:effectLst/>
                <a:latin typeface="+mn-lt"/>
                <a:ea typeface="+mn-ea"/>
                <a:cs typeface="+mn-cs"/>
              </a:rPr>
              <a:t>decides</a:t>
            </a:r>
            <a:r>
              <a:rPr lang="fr-CA" sz="1200" b="0" kern="1200" baseline="0" dirty="0" smtClean="0">
                <a:solidFill>
                  <a:schemeClr val="tx1"/>
                </a:solidFill>
                <a:effectLst/>
                <a:latin typeface="+mn-lt"/>
                <a:ea typeface="+mn-ea"/>
                <a:cs typeface="+mn-cs"/>
              </a:rPr>
              <a:t> </a:t>
            </a:r>
            <a:r>
              <a:rPr lang="fr-CA" sz="1200" b="0" kern="1200" baseline="0" dirty="0" err="1" smtClean="0">
                <a:solidFill>
                  <a:schemeClr val="tx1"/>
                </a:solidFill>
                <a:effectLst/>
                <a:latin typeface="+mn-lt"/>
                <a:ea typeface="+mn-ea"/>
                <a:cs typeface="+mn-cs"/>
              </a:rPr>
              <a:t>that</a:t>
            </a:r>
            <a:r>
              <a:rPr lang="fr-CA" sz="1200" b="0" kern="1200" baseline="0" dirty="0" smtClean="0">
                <a:solidFill>
                  <a:schemeClr val="tx1"/>
                </a:solidFill>
                <a:effectLst/>
                <a:latin typeface="+mn-lt"/>
                <a:ea typeface="+mn-ea"/>
                <a:cs typeface="+mn-cs"/>
              </a:rPr>
              <a:t> </a:t>
            </a:r>
            <a:r>
              <a:rPr lang="fr-CA" sz="1200" b="0" kern="1200" baseline="0" dirty="0" err="1" smtClean="0">
                <a:solidFill>
                  <a:schemeClr val="tx1"/>
                </a:solidFill>
                <a:effectLst/>
                <a:latin typeface="+mn-lt"/>
                <a:ea typeface="+mn-ea"/>
                <a:cs typeface="+mn-cs"/>
              </a:rPr>
              <a:t>students</a:t>
            </a:r>
            <a:r>
              <a:rPr lang="fr-CA" sz="1200" b="0" kern="1200" baseline="0" dirty="0" smtClean="0">
                <a:solidFill>
                  <a:schemeClr val="tx1"/>
                </a:solidFill>
                <a:effectLst/>
                <a:latin typeface="+mn-lt"/>
                <a:ea typeface="+mn-ea"/>
                <a:cs typeface="+mn-cs"/>
              </a:rPr>
              <a:t> have </a:t>
            </a:r>
            <a:r>
              <a:rPr lang="fr-CA" sz="1200" b="0" kern="1200" baseline="0" dirty="0" err="1" smtClean="0">
                <a:solidFill>
                  <a:schemeClr val="tx1"/>
                </a:solidFill>
                <a:effectLst/>
                <a:latin typeface="+mn-lt"/>
                <a:ea typeface="+mn-ea"/>
                <a:cs typeface="+mn-cs"/>
              </a:rPr>
              <a:t>had</a:t>
            </a:r>
            <a:r>
              <a:rPr lang="fr-CA" sz="1200" b="0" kern="1200" baseline="0" dirty="0" smtClean="0">
                <a:solidFill>
                  <a:schemeClr val="tx1"/>
                </a:solidFill>
                <a:effectLst/>
                <a:latin typeface="+mn-lt"/>
                <a:ea typeface="+mn-ea"/>
                <a:cs typeface="+mn-cs"/>
              </a:rPr>
              <a:t> </a:t>
            </a:r>
            <a:r>
              <a:rPr lang="fr-CA" sz="1200" b="0" kern="1200" baseline="0" dirty="0" err="1" smtClean="0">
                <a:solidFill>
                  <a:schemeClr val="tx1"/>
                </a:solidFill>
                <a:effectLst/>
                <a:latin typeface="+mn-lt"/>
                <a:ea typeface="+mn-ea"/>
                <a:cs typeface="+mn-cs"/>
              </a:rPr>
              <a:t>sufficient</a:t>
            </a:r>
            <a:r>
              <a:rPr lang="fr-CA" sz="1200" b="0" kern="1200" baseline="0" dirty="0" smtClean="0">
                <a:solidFill>
                  <a:schemeClr val="tx1"/>
                </a:solidFill>
                <a:effectLst/>
                <a:latin typeface="+mn-lt"/>
                <a:ea typeface="+mn-ea"/>
                <a:cs typeface="+mn-cs"/>
              </a:rPr>
              <a:t> practice, the time </a:t>
            </a:r>
            <a:r>
              <a:rPr lang="fr-CA" sz="1200" b="0" kern="1200" baseline="0" dirty="0" err="1" smtClean="0">
                <a:solidFill>
                  <a:schemeClr val="tx1"/>
                </a:solidFill>
                <a:effectLst/>
                <a:latin typeface="+mn-lt"/>
                <a:ea typeface="+mn-ea"/>
                <a:cs typeface="+mn-cs"/>
              </a:rPr>
              <a:t>will</a:t>
            </a:r>
            <a:r>
              <a:rPr lang="fr-CA" sz="1200" b="0" kern="1200" baseline="0" dirty="0" smtClean="0">
                <a:solidFill>
                  <a:schemeClr val="tx1"/>
                </a:solidFill>
                <a:effectLst/>
                <a:latin typeface="+mn-lt"/>
                <a:ea typeface="+mn-ea"/>
                <a:cs typeface="+mn-cs"/>
              </a:rPr>
              <a:t> come to </a:t>
            </a:r>
            <a:r>
              <a:rPr lang="fr-CA" sz="1200" b="0" kern="1200" baseline="0" dirty="0" err="1" smtClean="0">
                <a:solidFill>
                  <a:schemeClr val="tx1"/>
                </a:solidFill>
                <a:effectLst/>
                <a:latin typeface="+mn-lt"/>
                <a:ea typeface="+mn-ea"/>
                <a:cs typeface="+mn-cs"/>
              </a:rPr>
              <a:t>recognize</a:t>
            </a:r>
            <a:r>
              <a:rPr lang="fr-CA" sz="1200" b="0" kern="1200" baseline="0" dirty="0" smtClean="0">
                <a:solidFill>
                  <a:schemeClr val="tx1"/>
                </a:solidFill>
                <a:effectLst/>
                <a:latin typeface="+mn-lt"/>
                <a:ea typeface="+mn-ea"/>
                <a:cs typeface="+mn-cs"/>
              </a:rPr>
              <a:t> </a:t>
            </a:r>
            <a:r>
              <a:rPr lang="fr-CA" sz="1200" b="0" kern="1200" baseline="0" dirty="0" err="1" smtClean="0">
                <a:solidFill>
                  <a:schemeClr val="tx1"/>
                </a:solidFill>
                <a:effectLst/>
                <a:latin typeface="+mn-lt"/>
                <a:ea typeface="+mn-ea"/>
                <a:cs typeface="+mn-cs"/>
              </a:rPr>
              <a:t>competency</a:t>
            </a:r>
            <a:r>
              <a:rPr lang="fr-CA" sz="1200" b="0" kern="1200" baseline="0" dirty="0" smtClean="0">
                <a:solidFill>
                  <a:schemeClr val="tx1"/>
                </a:solidFill>
                <a:effectLst/>
                <a:latin typeface="+mn-lt"/>
                <a:ea typeface="+mn-ea"/>
                <a:cs typeface="+mn-cs"/>
              </a:rPr>
              <a:t> </a:t>
            </a:r>
            <a:r>
              <a:rPr lang="fr-CA" sz="1200" b="0" kern="1200" baseline="0" dirty="0" err="1" smtClean="0">
                <a:solidFill>
                  <a:schemeClr val="tx1"/>
                </a:solidFill>
                <a:effectLst/>
                <a:latin typeface="+mn-lt"/>
                <a:ea typeface="+mn-ea"/>
                <a:cs typeface="+mn-cs"/>
              </a:rPr>
              <a:t>development</a:t>
            </a:r>
            <a:endParaRPr lang="fr-CA" b="0" dirty="0" smtClean="0"/>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5</a:t>
            </a:fld>
            <a:endParaRPr lang="fr-CA"/>
          </a:p>
        </p:txBody>
      </p:sp>
    </p:spTree>
    <p:extLst>
      <p:ext uri="{BB962C8B-B14F-4D97-AF65-F5344CB8AC3E}">
        <p14:creationId xmlns:p14="http://schemas.microsoft.com/office/powerpoint/2010/main" val="1610277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The evaluation process is not a separate activity from classroom teaching: both are integrated parts of the teaching process.  The teacher plans</a:t>
            </a:r>
            <a:r>
              <a:rPr lang="en-CA" sz="1200" kern="1200" baseline="0" dirty="0" smtClean="0">
                <a:solidFill>
                  <a:schemeClr val="tx1"/>
                </a:solidFill>
                <a:effectLst/>
                <a:latin typeface="+mn-lt"/>
                <a:ea typeface="+mn-ea"/>
                <a:cs typeface="+mn-cs"/>
              </a:rPr>
              <a:t> and carries out c</a:t>
            </a:r>
            <a:r>
              <a:rPr lang="en-CA" sz="1200" kern="1200" dirty="0" smtClean="0">
                <a:solidFill>
                  <a:schemeClr val="tx1"/>
                </a:solidFill>
                <a:effectLst/>
                <a:latin typeface="+mn-lt"/>
                <a:ea typeface="+mn-ea"/>
                <a:cs typeface="+mn-cs"/>
              </a:rPr>
              <a:t>lassroom activities.</a:t>
            </a:r>
            <a:r>
              <a:rPr lang="en-CA" sz="1200" kern="1200" baseline="0" dirty="0" smtClean="0">
                <a:solidFill>
                  <a:schemeClr val="tx1"/>
                </a:solidFill>
                <a:effectLst/>
                <a:latin typeface="+mn-lt"/>
                <a:ea typeface="+mn-ea"/>
                <a:cs typeface="+mn-cs"/>
              </a:rPr>
              <a:t> During classroom activities, t</a:t>
            </a:r>
            <a:r>
              <a:rPr lang="en-CA" sz="1200" kern="1200" dirty="0" smtClean="0">
                <a:solidFill>
                  <a:schemeClr val="tx1"/>
                </a:solidFill>
                <a:effectLst/>
                <a:latin typeface="+mn-lt"/>
                <a:ea typeface="+mn-ea"/>
                <a:cs typeface="+mn-cs"/>
              </a:rPr>
              <a:t>he teacher supports learning by providing feedback to students.  The students, at their end, provide the teacher with feedback and, as a result, the teacher will adjust content. There will come a time when the teacher will decide that students are ready for the </a:t>
            </a:r>
            <a:r>
              <a:rPr lang="en-CA" sz="1200" b="1" kern="1200" dirty="0" smtClean="0">
                <a:solidFill>
                  <a:schemeClr val="tx1"/>
                </a:solidFill>
                <a:effectLst/>
                <a:latin typeface="+mn-lt"/>
                <a:ea typeface="+mn-ea"/>
                <a:cs typeface="+mn-cs"/>
              </a:rPr>
              <a:t>recognition of their competency</a:t>
            </a:r>
            <a:r>
              <a:rPr lang="en-CA" sz="1200" kern="1200" dirty="0" smtClean="0">
                <a:solidFill>
                  <a:schemeClr val="tx1"/>
                </a:solidFill>
                <a:effectLst/>
                <a:latin typeface="+mn-lt"/>
                <a:ea typeface="+mn-ea"/>
                <a:cs typeface="+mn-cs"/>
              </a:rPr>
              <a:t>, after which a new teaching process will then follow.</a:t>
            </a:r>
            <a:endParaRPr lang="en-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6</a:t>
            </a:fld>
            <a:endParaRPr lang="fr-CA"/>
          </a:p>
        </p:txBody>
      </p:sp>
    </p:spTree>
    <p:extLst>
      <p:ext uri="{BB962C8B-B14F-4D97-AF65-F5344CB8AC3E}">
        <p14:creationId xmlns:p14="http://schemas.microsoft.com/office/powerpoint/2010/main" val="22404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err="1" smtClean="0"/>
              <a:t>Offering</a:t>
            </a:r>
            <a:r>
              <a:rPr lang="fr-CA" dirty="0" smtClean="0"/>
              <a:t> </a:t>
            </a:r>
            <a:r>
              <a:rPr lang="fr-CA" dirty="0" err="1" smtClean="0"/>
              <a:t>students</a:t>
            </a:r>
            <a:r>
              <a:rPr lang="fr-CA" dirty="0" smtClean="0"/>
              <a:t> feedback</a:t>
            </a:r>
            <a:r>
              <a:rPr lang="fr-CA" baseline="0" dirty="0" smtClean="0"/>
              <a:t> </a:t>
            </a:r>
            <a:r>
              <a:rPr lang="fr-CA" baseline="0" dirty="0" err="1" smtClean="0"/>
              <a:t>is</a:t>
            </a:r>
            <a:r>
              <a:rPr lang="fr-CA" baseline="0" dirty="0" smtClean="0"/>
              <a:t> essential, </a:t>
            </a:r>
            <a:r>
              <a:rPr lang="fr-CA" baseline="0" dirty="0" err="1" smtClean="0"/>
              <a:t>since</a:t>
            </a:r>
            <a:r>
              <a:rPr lang="fr-CA" baseline="0" dirty="0" smtClean="0"/>
              <a:t> </a:t>
            </a:r>
            <a:r>
              <a:rPr lang="fr-CA" baseline="0" dirty="0" err="1" smtClean="0"/>
              <a:t>it</a:t>
            </a:r>
            <a:r>
              <a:rPr lang="fr-CA" baseline="0" dirty="0" smtClean="0"/>
              <a:t> </a:t>
            </a:r>
            <a:r>
              <a:rPr lang="fr-CA" baseline="0" dirty="0" err="1" smtClean="0"/>
              <a:t>is</a:t>
            </a:r>
            <a:r>
              <a:rPr lang="fr-CA" baseline="0" dirty="0" smtClean="0"/>
              <a:t> </a:t>
            </a:r>
            <a:r>
              <a:rPr lang="fr-CA" baseline="0" dirty="0" err="1" smtClean="0"/>
              <a:t>used</a:t>
            </a:r>
            <a:r>
              <a:rPr lang="fr-CA" baseline="0" dirty="0" smtClean="0"/>
              <a:t> to </a:t>
            </a:r>
            <a:r>
              <a:rPr lang="fr-CA" baseline="0" dirty="0" err="1" smtClean="0"/>
              <a:t>inform</a:t>
            </a:r>
            <a:r>
              <a:rPr lang="fr-CA" baseline="0" dirty="0" smtClean="0"/>
              <a:t> and </a:t>
            </a:r>
            <a:r>
              <a:rPr lang="fr-CA" baseline="0" dirty="0" err="1" smtClean="0"/>
              <a:t>stimulate</a:t>
            </a:r>
            <a:r>
              <a:rPr lang="fr-CA" baseline="0" dirty="0" smtClean="0"/>
              <a:t> </a:t>
            </a:r>
            <a:r>
              <a:rPr lang="fr-CA" baseline="0" dirty="0" err="1" smtClean="0"/>
              <a:t>learning</a:t>
            </a:r>
            <a:r>
              <a:rPr lang="fr-CA" baseline="0" dirty="0" smtClean="0"/>
              <a:t>.  By </a:t>
            </a:r>
            <a:r>
              <a:rPr lang="fr-CA" baseline="0" dirty="0" err="1" smtClean="0"/>
              <a:t>offering</a:t>
            </a:r>
            <a:r>
              <a:rPr lang="fr-CA" baseline="0" dirty="0" smtClean="0"/>
              <a:t> feedback </a:t>
            </a:r>
            <a:r>
              <a:rPr lang="fr-CA" baseline="0" dirty="0" err="1" smtClean="0"/>
              <a:t>we</a:t>
            </a:r>
            <a:r>
              <a:rPr lang="fr-CA" baseline="0" dirty="0" smtClean="0"/>
              <a:t> help </a:t>
            </a:r>
            <a:r>
              <a:rPr lang="fr-CA" baseline="0" dirty="0" err="1" smtClean="0"/>
              <a:t>students</a:t>
            </a:r>
            <a:r>
              <a:rPr lang="fr-CA" baseline="0" dirty="0" smtClean="0"/>
              <a:t> </a:t>
            </a:r>
            <a:r>
              <a:rPr lang="fr-CA" baseline="0" dirty="0" err="1" smtClean="0"/>
              <a:t>situate</a:t>
            </a:r>
            <a:r>
              <a:rPr lang="fr-CA" baseline="0" dirty="0" smtClean="0"/>
              <a:t> </a:t>
            </a:r>
            <a:r>
              <a:rPr lang="fr-CA" baseline="0" dirty="0" err="1" smtClean="0"/>
              <a:t>themselves</a:t>
            </a:r>
            <a:r>
              <a:rPr lang="fr-CA" baseline="0" dirty="0" smtClean="0"/>
              <a:t> </a:t>
            </a:r>
            <a:r>
              <a:rPr lang="fr-CA" baseline="0" dirty="0" err="1" smtClean="0"/>
              <a:t>with</a:t>
            </a:r>
            <a:r>
              <a:rPr lang="fr-CA" baseline="0" dirty="0" smtClean="0"/>
              <a:t> regards to </a:t>
            </a:r>
            <a:r>
              <a:rPr lang="fr-CA" baseline="0" dirty="0" err="1" smtClean="0"/>
              <a:t>their</a:t>
            </a:r>
            <a:r>
              <a:rPr lang="fr-CA" baseline="0" dirty="0" smtClean="0"/>
              <a:t> expression of </a:t>
            </a:r>
            <a:r>
              <a:rPr lang="fr-CA" baseline="0" dirty="0" err="1" smtClean="0"/>
              <a:t>learning</a:t>
            </a:r>
            <a:r>
              <a:rPr lang="fr-CA" baseline="0" dirty="0" smtClean="0"/>
              <a:t>, </a:t>
            </a:r>
            <a:r>
              <a:rPr lang="fr-CA" baseline="0" dirty="0" err="1" smtClean="0"/>
              <a:t>which</a:t>
            </a:r>
            <a:r>
              <a:rPr lang="fr-CA" baseline="0" dirty="0" smtClean="0"/>
              <a:t>  </a:t>
            </a:r>
            <a:r>
              <a:rPr lang="fr-CA" baseline="0" dirty="0" err="1" smtClean="0"/>
              <a:t>allows</a:t>
            </a:r>
            <a:r>
              <a:rPr lang="fr-CA" baseline="0" dirty="0" smtClean="0"/>
              <a:t> </a:t>
            </a:r>
            <a:r>
              <a:rPr lang="fr-CA" baseline="0" dirty="0" err="1" smtClean="0"/>
              <a:t>them</a:t>
            </a:r>
            <a:r>
              <a:rPr lang="fr-CA" baseline="0" dirty="0" smtClean="0"/>
              <a:t>  to </a:t>
            </a:r>
            <a:r>
              <a:rPr lang="fr-CA" baseline="0" dirty="0" err="1" smtClean="0"/>
              <a:t>be</a:t>
            </a:r>
            <a:r>
              <a:rPr lang="fr-CA" baseline="0" dirty="0" smtClean="0"/>
              <a:t> </a:t>
            </a:r>
            <a:r>
              <a:rPr lang="fr-CA" baseline="0" dirty="0" err="1" smtClean="0"/>
              <a:t>become</a:t>
            </a:r>
            <a:r>
              <a:rPr lang="fr-CA" baseline="0" dirty="0" smtClean="0"/>
              <a:t> </a:t>
            </a:r>
            <a:r>
              <a:rPr lang="fr-CA" baseline="0" dirty="0" err="1" smtClean="0"/>
              <a:t>autonomous</a:t>
            </a:r>
            <a:r>
              <a:rPr lang="fr-CA" baseline="0" dirty="0" smtClean="0"/>
              <a:t> and self-</a:t>
            </a:r>
            <a:r>
              <a:rPr lang="fr-CA" baseline="0" dirty="0" err="1" smtClean="0"/>
              <a:t>regulating</a:t>
            </a:r>
            <a:r>
              <a:rPr lang="fr-CA" baseline="0" dirty="0" smtClean="0"/>
              <a:t> </a:t>
            </a:r>
            <a:r>
              <a:rPr lang="fr-CA" baseline="0" dirty="0" err="1" smtClean="0"/>
              <a:t>learners</a:t>
            </a:r>
            <a:r>
              <a:rPr lang="fr-CA" baseline="0" dirty="0" smtClean="0"/>
              <a:t>.</a:t>
            </a:r>
            <a:endParaRPr lang="fr-CA" dirty="0"/>
          </a:p>
        </p:txBody>
      </p:sp>
      <p:sp>
        <p:nvSpPr>
          <p:cNvPr id="4" name="Espace réservé du numéro de diapositive 3"/>
          <p:cNvSpPr>
            <a:spLocks noGrp="1"/>
          </p:cNvSpPr>
          <p:nvPr>
            <p:ph type="sldNum" sz="quarter" idx="10"/>
          </p:nvPr>
        </p:nvSpPr>
        <p:spPr/>
        <p:txBody>
          <a:bodyPr/>
          <a:lstStyle/>
          <a:p>
            <a:fld id="{87CD3CE8-EC95-4EDC-9149-AEAA5248291B}" type="slidenum">
              <a:rPr lang="fr-CA" smtClean="0"/>
              <a:t>7</a:t>
            </a:fld>
            <a:endParaRPr lang="fr-CA"/>
          </a:p>
        </p:txBody>
      </p:sp>
    </p:spTree>
    <p:extLst>
      <p:ext uri="{BB962C8B-B14F-4D97-AF65-F5344CB8AC3E}">
        <p14:creationId xmlns:p14="http://schemas.microsoft.com/office/powerpoint/2010/main" val="1469046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err="1" smtClean="0"/>
              <a:t>Providing</a:t>
            </a:r>
            <a:r>
              <a:rPr lang="fr-CA" baseline="0" dirty="0" smtClean="0"/>
              <a:t> feedback </a:t>
            </a:r>
            <a:r>
              <a:rPr lang="fr-CA" baseline="0" dirty="0" err="1" smtClean="0"/>
              <a:t>will</a:t>
            </a:r>
            <a:r>
              <a:rPr lang="fr-CA" baseline="0" dirty="0" smtClean="0"/>
              <a:t> </a:t>
            </a:r>
            <a:r>
              <a:rPr lang="fr-CA" baseline="0" dirty="0" err="1" smtClean="0"/>
              <a:t>also</a:t>
            </a:r>
            <a:r>
              <a:rPr lang="fr-CA" baseline="0" dirty="0" smtClean="0"/>
              <a:t> support the acquisition of cross-</a:t>
            </a:r>
            <a:r>
              <a:rPr lang="fr-CA" baseline="0" dirty="0" err="1" smtClean="0"/>
              <a:t>curricular</a:t>
            </a:r>
            <a:r>
              <a:rPr lang="fr-CA" baseline="0" dirty="0" smtClean="0"/>
              <a:t> </a:t>
            </a:r>
            <a:r>
              <a:rPr lang="fr-CA" baseline="0" dirty="0" err="1" smtClean="0"/>
              <a:t>competencies</a:t>
            </a:r>
            <a:r>
              <a:rPr lang="fr-CA" baseline="0" dirty="0" smtClean="0"/>
              <a:t>, a few of </a:t>
            </a:r>
            <a:r>
              <a:rPr lang="fr-CA" baseline="0" dirty="0" err="1" smtClean="0"/>
              <a:t>which</a:t>
            </a:r>
            <a:r>
              <a:rPr lang="fr-CA" baseline="0" dirty="0" smtClean="0"/>
              <a:t> are </a:t>
            </a:r>
            <a:r>
              <a:rPr lang="fr-CA" baseline="0" dirty="0" err="1" smtClean="0"/>
              <a:t>shown</a:t>
            </a:r>
            <a:r>
              <a:rPr lang="fr-CA" baseline="0" dirty="0" smtClean="0"/>
              <a:t> </a:t>
            </a:r>
            <a:r>
              <a:rPr lang="fr-CA" baseline="0" dirty="0" err="1" smtClean="0"/>
              <a:t>here</a:t>
            </a:r>
            <a:endParaRPr lang="fr-CA" baseline="0" dirty="0" smtClean="0"/>
          </a:p>
        </p:txBody>
      </p:sp>
      <p:sp>
        <p:nvSpPr>
          <p:cNvPr id="4" name="Espace réservé du numéro de diapositive 3"/>
          <p:cNvSpPr>
            <a:spLocks noGrp="1"/>
          </p:cNvSpPr>
          <p:nvPr>
            <p:ph type="sldNum" sz="quarter" idx="10"/>
          </p:nvPr>
        </p:nvSpPr>
        <p:spPr/>
        <p:txBody>
          <a:bodyPr/>
          <a:lstStyle/>
          <a:p>
            <a:fld id="{87CD3CE8-EC95-4EDC-9149-AEAA5248291B}" type="slidenum">
              <a:rPr lang="fr-CA" smtClean="0"/>
              <a:t>8</a:t>
            </a:fld>
            <a:endParaRPr lang="fr-CA"/>
          </a:p>
        </p:txBody>
      </p:sp>
    </p:spTree>
    <p:extLst>
      <p:ext uri="{BB962C8B-B14F-4D97-AF65-F5344CB8AC3E}">
        <p14:creationId xmlns:p14="http://schemas.microsoft.com/office/powerpoint/2010/main" val="332440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CA" sz="1200" kern="1200" dirty="0" smtClean="0">
                <a:solidFill>
                  <a:schemeClr val="tx1"/>
                </a:solidFill>
                <a:effectLst/>
                <a:latin typeface="+mn-lt"/>
                <a:ea typeface="+mn-ea"/>
                <a:cs typeface="+mn-cs"/>
              </a:rPr>
              <a:t>Our next question is which documents should be consulted to plan our teaching process?</a:t>
            </a:r>
            <a:endParaRPr lang="en-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01046BB-7559-462A-A4FF-29E895ECB04E}" type="slidenum">
              <a:rPr lang="fr-CA" smtClean="0"/>
              <a:t>9</a:t>
            </a:fld>
            <a:endParaRPr lang="fr-CA"/>
          </a:p>
        </p:txBody>
      </p:sp>
    </p:spTree>
    <p:extLst>
      <p:ext uri="{BB962C8B-B14F-4D97-AF65-F5344CB8AC3E}">
        <p14:creationId xmlns:p14="http://schemas.microsoft.com/office/powerpoint/2010/main" val="129048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CA"/>
          </a:p>
        </p:txBody>
      </p:sp>
      <p:sp>
        <p:nvSpPr>
          <p:cNvPr id="4" name="Espace réservé de la date 3"/>
          <p:cNvSpPr>
            <a:spLocks noGrp="1"/>
          </p:cNvSpPr>
          <p:nvPr>
            <p:ph type="dt" sz="half" idx="10"/>
          </p:nvPr>
        </p:nvSpPr>
        <p:spPr/>
        <p:txBody>
          <a:bodyPr/>
          <a:lstStyle/>
          <a:p>
            <a:fld id="{D0E992A5-C02D-4EB0-9D54-B8AC48BC0BAF}" type="datetimeFigureOut">
              <a:rPr lang="fr-CA" smtClean="0"/>
              <a:t>2020-06-10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688843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D0E992A5-C02D-4EB0-9D54-B8AC48BC0BAF}" type="datetimeFigureOut">
              <a:rPr lang="fr-CA" smtClean="0"/>
              <a:t>2020-06-10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1280798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D0E992A5-C02D-4EB0-9D54-B8AC48BC0BAF}" type="datetimeFigureOut">
              <a:rPr lang="fr-CA" smtClean="0"/>
              <a:t>2020-06-10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213205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D0E992A5-C02D-4EB0-9D54-B8AC48BC0BAF}" type="datetimeFigureOut">
              <a:rPr lang="fr-CA" smtClean="0"/>
              <a:t>2020-06-10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519423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D0E992A5-C02D-4EB0-9D54-B8AC48BC0BAF}" type="datetimeFigureOut">
              <a:rPr lang="fr-CA" smtClean="0"/>
              <a:t>2020-06-10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259988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Espace réservé de la date 4"/>
          <p:cNvSpPr>
            <a:spLocks noGrp="1"/>
          </p:cNvSpPr>
          <p:nvPr>
            <p:ph type="dt" sz="half" idx="10"/>
          </p:nvPr>
        </p:nvSpPr>
        <p:spPr/>
        <p:txBody>
          <a:bodyPr/>
          <a:lstStyle/>
          <a:p>
            <a:fld id="{D0E992A5-C02D-4EB0-9D54-B8AC48BC0BAF}" type="datetimeFigureOut">
              <a:rPr lang="fr-CA" smtClean="0"/>
              <a:t>2020-06-10</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396559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7" name="Espace réservé de la date 6"/>
          <p:cNvSpPr>
            <a:spLocks noGrp="1"/>
          </p:cNvSpPr>
          <p:nvPr>
            <p:ph type="dt" sz="half" idx="10"/>
          </p:nvPr>
        </p:nvSpPr>
        <p:spPr/>
        <p:txBody>
          <a:bodyPr/>
          <a:lstStyle/>
          <a:p>
            <a:fld id="{D0E992A5-C02D-4EB0-9D54-B8AC48BC0BAF}" type="datetimeFigureOut">
              <a:rPr lang="fr-CA" smtClean="0"/>
              <a:t>2020-06-10</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96196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e la date 2"/>
          <p:cNvSpPr>
            <a:spLocks noGrp="1"/>
          </p:cNvSpPr>
          <p:nvPr>
            <p:ph type="dt" sz="half" idx="10"/>
          </p:nvPr>
        </p:nvSpPr>
        <p:spPr/>
        <p:txBody>
          <a:bodyPr/>
          <a:lstStyle/>
          <a:p>
            <a:fld id="{D0E992A5-C02D-4EB0-9D54-B8AC48BC0BAF}" type="datetimeFigureOut">
              <a:rPr lang="fr-CA" smtClean="0"/>
              <a:t>2020-06-10</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3223118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0E992A5-C02D-4EB0-9D54-B8AC48BC0BAF}" type="datetimeFigureOut">
              <a:rPr lang="fr-CA" smtClean="0"/>
              <a:t>2020-06-10</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1323528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D0E992A5-C02D-4EB0-9D54-B8AC48BC0BAF}" type="datetimeFigureOut">
              <a:rPr lang="fr-CA" smtClean="0"/>
              <a:t>2020-06-10</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17571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D0E992A5-C02D-4EB0-9D54-B8AC48BC0BAF}" type="datetimeFigureOut">
              <a:rPr lang="fr-CA" smtClean="0"/>
              <a:t>2020-06-10</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4F75AD34-DE05-40D2-9AC4-D6484FCE94B9}" type="slidenum">
              <a:rPr lang="fr-CA" smtClean="0"/>
              <a:t>‹N°›</a:t>
            </a:fld>
            <a:endParaRPr lang="fr-CA"/>
          </a:p>
        </p:txBody>
      </p:sp>
    </p:spTree>
    <p:extLst>
      <p:ext uri="{BB962C8B-B14F-4D97-AF65-F5344CB8AC3E}">
        <p14:creationId xmlns:p14="http://schemas.microsoft.com/office/powerpoint/2010/main" val="2582091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992A5-C02D-4EB0-9D54-B8AC48BC0BAF}" type="datetimeFigureOut">
              <a:rPr lang="fr-CA" smtClean="0"/>
              <a:t>2020-06-10</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5AD34-DE05-40D2-9AC4-D6484FCE94B9}" type="slidenum">
              <a:rPr lang="fr-CA" smtClean="0"/>
              <a:t>‹N°›</a:t>
            </a:fld>
            <a:endParaRPr lang="fr-CA"/>
          </a:p>
        </p:txBody>
      </p:sp>
    </p:spTree>
    <p:extLst>
      <p:ext uri="{BB962C8B-B14F-4D97-AF65-F5344CB8AC3E}">
        <p14:creationId xmlns:p14="http://schemas.microsoft.com/office/powerpoint/2010/main" val="59930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hyperlink" Target="http://www.education.gouv.qc.ca/fileadmin/site_web/documents/education/jeunes/pfeq/CE_PFEQ_anglais-langue-seconde-primaire_2011_EN.pdf" TargetMode="External"/><Relationship Id="rId3" Type="http://schemas.openxmlformats.org/officeDocument/2006/relationships/audio" Target="../media/media10.m4a"/><Relationship Id="rId7" Type="http://schemas.openxmlformats.org/officeDocument/2006/relationships/hyperlink" Target="http://www.education.gouv.qc.ca/fileadmin/site_web/documents/education/jeunes/pfeq/PFEQ_anglais-langue-seconde-2e-3e-cycles-primaire_EN.pdf" TargetMode="External"/><Relationship Id="rId12" Type="http://schemas.openxmlformats.org/officeDocument/2006/relationships/image" Target="../media/image7.jpe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4.png"/><Relationship Id="rId11" Type="http://schemas.openxmlformats.org/officeDocument/2006/relationships/hyperlink" Target="http://www.education.gouv.qc.ca/fileadmin/site_web/documents/education/jeunes/pfeq/PFEQ_anglais-langue-seconde-primaire_2006_EN.pdf" TargetMode="External"/><Relationship Id="rId5" Type="http://schemas.openxmlformats.org/officeDocument/2006/relationships/notesSlide" Target="../notesSlides/notesSlide10.xml"/><Relationship Id="rId15" Type="http://schemas.openxmlformats.org/officeDocument/2006/relationships/image" Target="../media/image2.png"/><Relationship Id="rId10" Type="http://schemas.openxmlformats.org/officeDocument/2006/relationships/image" Target="../media/image6.JPG"/><Relationship Id="rId4" Type="http://schemas.openxmlformats.org/officeDocument/2006/relationships/slideLayout" Target="../slideLayouts/slideLayout7.xml"/><Relationship Id="rId9" Type="http://schemas.openxmlformats.org/officeDocument/2006/relationships/hyperlink" Target="http://www.education.gouv.qc.ca/fileadmin/site_web/documents/education/jeunes/pfeq/PDA_PFEQ_anglais-langue-seconde-primaire_2009_EN.pdf" TargetMode="External"/><Relationship Id="rId14" Type="http://schemas.openxmlformats.org/officeDocument/2006/relationships/image" Target="../media/image8.JP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m4a"/><Relationship Id="rId7" Type="http://schemas.openxmlformats.org/officeDocument/2006/relationships/image" Target="../media/image4.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9.jpeg"/><Relationship Id="rId5" Type="http://schemas.openxmlformats.org/officeDocument/2006/relationships/notesSlide" Target="../notesSlides/notesSlide11.xml"/><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10.JP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JP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4.m4a"/><Relationship Id="rId7" Type="http://schemas.microsoft.com/office/2007/relationships/hdphoto" Target="../media/hdphoto1.wdp"/><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notesSlide" Target="../notesSlides/notesSlide14.xml"/><Relationship Id="rId10" Type="http://schemas.openxmlformats.org/officeDocument/2006/relationships/image" Target="../media/image2.png"/><Relationship Id="rId4" Type="http://schemas.openxmlformats.org/officeDocument/2006/relationships/slideLayout" Target="../slideLayouts/slideLayout6.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audio" Target="../media/media15.m4a"/><Relationship Id="rId7" Type="http://schemas.openxmlformats.org/officeDocument/2006/relationships/image" Target="../media/image13.jpeg"/><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hyperlink" Target="http://www.education.gouv.qc.ca/fileadmin/site_web/documents/education/jeunes/pfeq/PDA_PFEQ_anglais-langue-seconde-primaire_2009_EN.pdf" TargetMode="External"/><Relationship Id="rId5" Type="http://schemas.openxmlformats.org/officeDocument/2006/relationships/notesSlide" Target="../notesSlides/notesSlide15.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audio" Target="../media/media16.m4a"/><Relationship Id="rId7" Type="http://schemas.openxmlformats.org/officeDocument/2006/relationships/image" Target="../media/image13.jpeg"/><Relationship Id="rId12" Type="http://schemas.openxmlformats.org/officeDocument/2006/relationships/image" Target="../media/image2.png"/><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hyperlink" Target="http://www.education.gouv.qc.ca/fileadmin/site_web/documents/education/jeunes/pfeq/PDA_PFEQ_anglais-langue-seconde-primaire_2009_EN.pdf" TargetMode="External"/><Relationship Id="rId11" Type="http://schemas.openxmlformats.org/officeDocument/2006/relationships/image" Target="../media/image4.png"/><Relationship Id="rId5" Type="http://schemas.openxmlformats.org/officeDocument/2006/relationships/notesSlide" Target="../notesSlides/notesSlide16.xml"/><Relationship Id="rId10" Type="http://schemas.openxmlformats.org/officeDocument/2006/relationships/image" Target="../media/image17.JPG"/><Relationship Id="rId4" Type="http://schemas.openxmlformats.org/officeDocument/2006/relationships/slideLayout" Target="../slideLayouts/slideLayout7.xml"/><Relationship Id="rId9"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2.png"/><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8.m4a"/><Relationship Id="rId7" Type="http://schemas.openxmlformats.org/officeDocument/2006/relationships/image" Target="../media/image8.JPG"/><Relationship Id="rId2" Type="http://schemas.microsoft.com/office/2007/relationships/media" Target="../media/media18.m4a"/><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notesSlide" Target="../notesSlides/notesSlide18.xml"/><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9.m4a"/><Relationship Id="rId7" Type="http://schemas.openxmlformats.org/officeDocument/2006/relationships/image" Target="../media/image19.jpeg"/><Relationship Id="rId2" Type="http://schemas.microsoft.com/office/2007/relationships/media" Target="../media/media19.m4a"/><Relationship Id="rId1" Type="http://schemas.openxmlformats.org/officeDocument/2006/relationships/tags" Target="../tags/tag14.xml"/><Relationship Id="rId6" Type="http://schemas.openxmlformats.org/officeDocument/2006/relationships/image" Target="../media/image18.JPG"/><Relationship Id="rId5" Type="http://schemas.openxmlformats.org/officeDocument/2006/relationships/notesSlide" Target="../notesSlides/notesSlide19.xml"/><Relationship Id="rId4" Type="http://schemas.openxmlformats.org/officeDocument/2006/relationships/slideLayout" Target="../slideLayouts/slideLayout6.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1.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0.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1.m4a"/><Relationship Id="rId7" Type="http://schemas.openxmlformats.org/officeDocument/2006/relationships/image" Target="../media/image4.png"/><Relationship Id="rId2" Type="http://schemas.microsoft.com/office/2007/relationships/media" Target="../media/media21.m4a"/><Relationship Id="rId1" Type="http://schemas.openxmlformats.org/officeDocument/2006/relationships/tags" Target="../tags/tag15.xml"/><Relationship Id="rId6" Type="http://schemas.openxmlformats.org/officeDocument/2006/relationships/image" Target="../media/image22.jpe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media22.m4a"/><Relationship Id="rId7" Type="http://schemas.openxmlformats.org/officeDocument/2006/relationships/image" Target="../media/image4.png"/><Relationship Id="rId2" Type="http://schemas.microsoft.com/office/2007/relationships/media" Target="../media/media22.m4a"/><Relationship Id="rId1" Type="http://schemas.openxmlformats.org/officeDocument/2006/relationships/tags" Target="../tags/tag16.xml"/><Relationship Id="rId6" Type="http://schemas.openxmlformats.org/officeDocument/2006/relationships/image" Target="../media/image23.PNG"/><Relationship Id="rId5" Type="http://schemas.openxmlformats.org/officeDocument/2006/relationships/notesSlide" Target="../notesSlides/notesSlide22.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4.m4a"/><Relationship Id="rId7" Type="http://schemas.openxmlformats.org/officeDocument/2006/relationships/image" Target="../media/image26.PNG"/><Relationship Id="rId2" Type="http://schemas.microsoft.com/office/2007/relationships/media" Target="../media/media24.m4a"/><Relationship Id="rId1" Type="http://schemas.openxmlformats.org/officeDocument/2006/relationships/tags" Target="../tags/tag17.xml"/><Relationship Id="rId6" Type="http://schemas.openxmlformats.org/officeDocument/2006/relationships/image" Target="../media/image25.PNG"/><Relationship Id="rId5" Type="http://schemas.openxmlformats.org/officeDocument/2006/relationships/notesSlide" Target="../notesSlides/notesSlide24.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27.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2.png"/><Relationship Id="rId2" Type="http://schemas.microsoft.com/office/2007/relationships/media" Target="../media/media27.m4a"/><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8.m4a"/><Relationship Id="rId7" Type="http://schemas.openxmlformats.org/officeDocument/2006/relationships/image" Target="../media/image29.png"/><Relationship Id="rId2" Type="http://schemas.microsoft.com/office/2007/relationships/media" Target="../media/media28.m4a"/><Relationship Id="rId1" Type="http://schemas.openxmlformats.org/officeDocument/2006/relationships/tags" Target="../tags/tag19.xml"/><Relationship Id="rId6" Type="http://schemas.openxmlformats.org/officeDocument/2006/relationships/image" Target="../media/image28.JPG"/><Relationship Id="rId5" Type="http://schemas.openxmlformats.org/officeDocument/2006/relationships/notesSlide" Target="../notesSlides/notesSlide28.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3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2.png"/><Relationship Id="rId4" Type="http://schemas.openxmlformats.org/officeDocument/2006/relationships/notesSlide" Target="../notesSlides/notesSlide29.xml"/><Relationship Id="rId9" Type="http://schemas.openxmlformats.org/officeDocument/2006/relationships/hyperlink" Target="http://www.education.gouv.qc.ca/fileadmin/site_web/documents/education/jeunes/pfeq/PDA_PFEQ_anglais-langue-seconde-primaire_2009_EN.pdf"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0.m4a"/><Relationship Id="rId7" Type="http://schemas.openxmlformats.org/officeDocument/2006/relationships/image" Target="../media/image30.PNG"/><Relationship Id="rId2" Type="http://schemas.microsoft.com/office/2007/relationships/media" Target="../media/media30.m4a"/><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notesSlide" Target="../notesSlides/notesSlide30.xml"/><Relationship Id="rId4"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audio" Target="../media/media31.m4a"/><Relationship Id="rId7" Type="http://schemas.openxmlformats.org/officeDocument/2006/relationships/image" Target="../media/image4.png"/><Relationship Id="rId2" Type="http://schemas.microsoft.com/office/2007/relationships/media" Target="../media/media31.m4a"/><Relationship Id="rId1" Type="http://schemas.openxmlformats.org/officeDocument/2006/relationships/tags" Target="../tags/tag21.xml"/><Relationship Id="rId6" Type="http://schemas.openxmlformats.org/officeDocument/2006/relationships/image" Target="../media/image33.PNG"/><Relationship Id="rId5" Type="http://schemas.openxmlformats.org/officeDocument/2006/relationships/notesSlide" Target="../notesSlides/notesSlide31.xml"/><Relationship Id="rId10" Type="http://schemas.openxmlformats.org/officeDocument/2006/relationships/image" Target="../media/image2.png"/><Relationship Id="rId4" Type="http://schemas.openxmlformats.org/officeDocument/2006/relationships/slideLayout" Target="../slideLayouts/slideLayout6.xml"/><Relationship Id="rId9" Type="http://schemas.openxmlformats.org/officeDocument/2006/relationships/image" Target="../media/image35.JPG"/></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2.png"/><Relationship Id="rId2" Type="http://schemas.microsoft.com/office/2007/relationships/media" Target="../media/media32.m4a"/><Relationship Id="rId1" Type="http://schemas.openxmlformats.org/officeDocument/2006/relationships/tags" Target="../tags/tag22.xml"/><Relationship Id="rId6" Type="http://schemas.openxmlformats.org/officeDocument/2006/relationships/image" Target="../media/image4.png"/><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hyperlink" Target="http://www.education.gouv.qc.ca/fileadmin/site_web/documents/education/jeunes/pfeq/CE_PFEQ_anglais-langue-seconde-primaire_2011_EN.pdf" TargetMode="External"/><Relationship Id="rId3" Type="http://schemas.openxmlformats.org/officeDocument/2006/relationships/slideLayout" Target="../slideLayouts/slideLayout7.xml"/><Relationship Id="rId7" Type="http://schemas.openxmlformats.org/officeDocument/2006/relationships/hyperlink" Target="http://cybersavoir.csdm.qc.ca/blog/category/ressources-numeriques/" TargetMode="External"/><Relationship Id="rId12" Type="http://schemas.openxmlformats.org/officeDocument/2006/relationships/image" Target="../media/image5.jpeg"/><Relationship Id="rId17" Type="http://schemas.openxmlformats.org/officeDocument/2006/relationships/image" Target="../media/image2.png"/><Relationship Id="rId2" Type="http://schemas.openxmlformats.org/officeDocument/2006/relationships/audio" Target="../media/media33.m4a"/><Relationship Id="rId16" Type="http://schemas.openxmlformats.org/officeDocument/2006/relationships/image" Target="../media/image6.JPG"/><Relationship Id="rId1" Type="http://schemas.microsoft.com/office/2007/relationships/media" Target="../media/media33.m4a"/><Relationship Id="rId6" Type="http://schemas.openxmlformats.org/officeDocument/2006/relationships/image" Target="../media/image36.png"/><Relationship Id="rId11" Type="http://schemas.openxmlformats.org/officeDocument/2006/relationships/hyperlink" Target="http://www.education.gouv.qc.ca/fileadmin/site_web/documents/education/jeunes/pfeq/PFEQ_anglais-langue-seconde-2e-3e-cycles-primaire_EN.pdf" TargetMode="External"/><Relationship Id="rId5" Type="http://schemas.openxmlformats.org/officeDocument/2006/relationships/hyperlink" Target="http://cybersavoir.csdm.qc.ca/esl-elementary/" TargetMode="External"/><Relationship Id="rId15" Type="http://schemas.openxmlformats.org/officeDocument/2006/relationships/hyperlink" Target="http://www.education.gouv.qc.ca/fileadmin/site_web/documents/education/jeunes/pfeq/PDA_PFEQ_anglais-langue-seconde-primaire_2009_EN.pdf" TargetMode="External"/><Relationship Id="rId10" Type="http://schemas.openxmlformats.org/officeDocument/2006/relationships/image" Target="../media/image7.jpeg"/><Relationship Id="rId4" Type="http://schemas.openxmlformats.org/officeDocument/2006/relationships/notesSlide" Target="../notesSlides/notesSlide33.xml"/><Relationship Id="rId9" Type="http://schemas.openxmlformats.org/officeDocument/2006/relationships/hyperlink" Target="http://www.education.gouv.qc.ca/fileadmin/site_web/documents/education/jeunes/pfeq/PFEQ_anglais-langue-seconde-primaire_2006_EN.pdf" TargetMode="External"/><Relationship Id="rId14" Type="http://schemas.openxmlformats.org/officeDocument/2006/relationships/image" Target="../media/image8.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flipV="1">
            <a:off x="0" y="5221357"/>
            <a:ext cx="12192000" cy="82163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ZoneTexte 6"/>
          <p:cNvSpPr txBox="1"/>
          <p:nvPr/>
        </p:nvSpPr>
        <p:spPr>
          <a:xfrm>
            <a:off x="0" y="2352589"/>
            <a:ext cx="12175584"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A" sz="4800" dirty="0" smtClean="0">
                <a:solidFill>
                  <a:schemeClr val="accent1">
                    <a:lumMod val="50000"/>
                  </a:schemeClr>
                </a:solidFill>
                <a:latin typeface="Calibri" panose="020F0502020204030204" pitchFamily="34" charset="0"/>
                <a:cs typeface="Calibri" panose="020F0502020204030204" pitchFamily="34" charset="0"/>
              </a:rPr>
              <a:t>EVALUATION FOR ENGLISH AS A SECOND LANGUAGE ELEMENTARY</a:t>
            </a:r>
            <a:endParaRPr lang="fr-CA" sz="4800" dirty="0">
              <a:solidFill>
                <a:schemeClr val="accent1">
                  <a:lumMod val="50000"/>
                </a:schemeClr>
              </a:solidFill>
              <a:latin typeface="Calibri" panose="020F0502020204030204" pitchFamily="34" charset="0"/>
              <a:cs typeface="Calibri" panose="020F0502020204030204" pitchFamily="34" charset="0"/>
            </a:endParaRPr>
          </a:p>
        </p:txBody>
      </p:sp>
      <p:sp>
        <p:nvSpPr>
          <p:cNvPr id="4" name="Rectangle 3"/>
          <p:cNvSpPr/>
          <p:nvPr/>
        </p:nvSpPr>
        <p:spPr>
          <a:xfrm>
            <a:off x="5974812" y="3244334"/>
            <a:ext cx="254233" cy="369332"/>
          </a:xfrm>
          <a:prstGeom prst="rect">
            <a:avLst/>
          </a:prstGeom>
        </p:spPr>
        <p:txBody>
          <a:bodyPr wrap="square">
            <a:spAutoFit/>
          </a:bodyPr>
          <a:lstStyle/>
          <a:p>
            <a:r>
              <a:rPr lang="en-CA" b="0" i="0" dirty="0" smtClean="0">
                <a:solidFill>
                  <a:srgbClr val="000000"/>
                </a:solidFill>
                <a:effectLst/>
                <a:latin typeface="Times New Roman" panose="02020603050405020304" pitchFamily="18" charset="0"/>
              </a:rPr>
              <a:t> </a:t>
            </a:r>
            <a:endParaRPr lang="en-CA" dirty="0"/>
          </a:p>
        </p:txBody>
      </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441" y="206955"/>
            <a:ext cx="2884673" cy="121895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6502635"/>
      </p:ext>
    </p:extLst>
  </p:cSld>
  <p:clrMapOvr>
    <a:masterClrMapping/>
  </p:clrMapOvr>
  <mc:AlternateContent xmlns:mc="http://schemas.openxmlformats.org/markup-compatibility/2006" xmlns:p14="http://schemas.microsoft.com/office/powerpoint/2010/main">
    <mc:Choice Requires="p14">
      <p:transition spd="med" p14:dur="700" advClick="0" advTm="8077">
        <p:fade/>
      </p:transition>
    </mc:Choice>
    <mc:Fallback xmlns="">
      <p:transition spd="med" advClick="0" advTm="79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à coins arrondis 12"/>
          <p:cNvSpPr/>
          <p:nvPr/>
        </p:nvSpPr>
        <p:spPr>
          <a:xfrm>
            <a:off x="4070071" y="67907"/>
            <a:ext cx="6472928" cy="966203"/>
          </a:xfrm>
          <a:prstGeom prst="roundRect">
            <a:avLst/>
          </a:prstGeom>
          <a:solidFill>
            <a:srgbClr val="00B050"/>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Rectangle à coins arrondis 2"/>
          <p:cNvSpPr/>
          <p:nvPr/>
        </p:nvSpPr>
        <p:spPr>
          <a:xfrm>
            <a:off x="416354" y="1246640"/>
            <a:ext cx="3023975" cy="1949434"/>
          </a:xfrm>
          <a:prstGeom prst="roundRect">
            <a:avLst/>
          </a:prstGeom>
          <a:solidFill>
            <a:srgbClr val="00B050"/>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err="1" smtClean="0">
                <a:solidFill>
                  <a:srgbClr val="002060"/>
                </a:solidFill>
              </a:rPr>
              <a:t>Education</a:t>
            </a:r>
            <a:r>
              <a:rPr lang="fr-CA" sz="2400" dirty="0" smtClean="0">
                <a:solidFill>
                  <a:srgbClr val="002060"/>
                </a:solidFill>
              </a:rPr>
              <a:t> Program</a:t>
            </a:r>
            <a:endParaRPr lang="fr-CA" sz="2400" dirty="0">
              <a:solidFill>
                <a:srgbClr val="002060"/>
              </a:solidFill>
            </a:endParaRPr>
          </a:p>
        </p:txBody>
      </p:sp>
      <p:sp>
        <p:nvSpPr>
          <p:cNvPr id="4" name="Plus 3"/>
          <p:cNvSpPr/>
          <p:nvPr/>
        </p:nvSpPr>
        <p:spPr>
          <a:xfrm>
            <a:off x="3559960" y="1530362"/>
            <a:ext cx="914400" cy="1226304"/>
          </a:xfrm>
          <a:prstGeom prst="mathPlu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Rectangle à coins arrondis 4"/>
          <p:cNvSpPr/>
          <p:nvPr/>
        </p:nvSpPr>
        <p:spPr>
          <a:xfrm>
            <a:off x="8598794" y="1536915"/>
            <a:ext cx="3079874" cy="1582113"/>
          </a:xfrm>
          <a:prstGeom prst="roundRect">
            <a:avLst/>
          </a:prstGeom>
          <a:solidFill>
            <a:srgbClr val="00B050"/>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rgbClr val="002060"/>
                </a:solidFill>
              </a:rPr>
              <a:t>Progression of Learning</a:t>
            </a:r>
            <a:endParaRPr lang="fr-CA" sz="2400" dirty="0">
              <a:solidFill>
                <a:srgbClr val="002060"/>
              </a:solidFill>
            </a:endParaRPr>
          </a:p>
        </p:txBody>
      </p:sp>
      <p:sp>
        <p:nvSpPr>
          <p:cNvPr id="6" name="Plus 5"/>
          <p:cNvSpPr/>
          <p:nvPr/>
        </p:nvSpPr>
        <p:spPr>
          <a:xfrm>
            <a:off x="7633252" y="1518642"/>
            <a:ext cx="914400" cy="1226304"/>
          </a:xfrm>
          <a:prstGeom prst="mathPlus">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à coins arrondis 6"/>
          <p:cNvSpPr/>
          <p:nvPr/>
        </p:nvSpPr>
        <p:spPr>
          <a:xfrm>
            <a:off x="4629847" y="1349615"/>
            <a:ext cx="2952263" cy="1769414"/>
          </a:xfrm>
          <a:prstGeom prst="roundRect">
            <a:avLst/>
          </a:prstGeom>
          <a:solidFill>
            <a:srgbClr val="00B050"/>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rgbClr val="002060"/>
                </a:solidFill>
              </a:rPr>
              <a:t>Framework for the </a:t>
            </a:r>
            <a:r>
              <a:rPr lang="fr-CA" sz="2400" dirty="0" err="1" smtClean="0">
                <a:solidFill>
                  <a:srgbClr val="002060"/>
                </a:solidFill>
              </a:rPr>
              <a:t>Evaluation</a:t>
            </a:r>
            <a:r>
              <a:rPr lang="fr-CA" sz="2400" dirty="0" smtClean="0">
                <a:solidFill>
                  <a:srgbClr val="002060"/>
                </a:solidFill>
              </a:rPr>
              <a:t> of Learning</a:t>
            </a:r>
            <a:endParaRPr lang="fr-CA" sz="2400" dirty="0">
              <a:solidFill>
                <a:srgbClr val="002060"/>
              </a:solidFill>
            </a:endParaRPr>
          </a:p>
        </p:txBody>
      </p:sp>
      <p:sp>
        <p:nvSpPr>
          <p:cNvPr id="8" name="Rectangle 7"/>
          <p:cNvSpPr/>
          <p:nvPr/>
        </p:nvSpPr>
        <p:spPr>
          <a:xfrm>
            <a:off x="4017160" y="298403"/>
            <a:ext cx="6505015" cy="523220"/>
          </a:xfrm>
          <a:prstGeom prst="rect">
            <a:avLst/>
          </a:prstGeom>
        </p:spPr>
        <p:txBody>
          <a:bodyPr wrap="square">
            <a:spAutoFit/>
          </a:bodyPr>
          <a:lstStyle/>
          <a:p>
            <a:pPr algn="ctr"/>
            <a:r>
              <a:rPr lang="en-CA" sz="2800" dirty="0" smtClean="0">
                <a:ln w="0"/>
                <a:solidFill>
                  <a:schemeClr val="accent1">
                    <a:lumMod val="50000"/>
                  </a:schemeClr>
                </a:solidFill>
                <a:effectLst>
                  <a:outerShdw blurRad="38100" dist="19050" dir="2700000" algn="tl" rotWithShape="0">
                    <a:schemeClr val="dk1">
                      <a:alpha val="40000"/>
                    </a:schemeClr>
                  </a:outerShdw>
                </a:effectLst>
              </a:rPr>
              <a:t>Ministerial</a:t>
            </a:r>
            <a:r>
              <a:rPr lang="fr-FR" sz="2800" dirty="0" smtClean="0">
                <a:ln w="0"/>
                <a:solidFill>
                  <a:schemeClr val="accent1">
                    <a:lumMod val="50000"/>
                  </a:schemeClr>
                </a:solidFill>
                <a:effectLst>
                  <a:outerShdw blurRad="38100" dist="19050" dir="2700000" algn="tl" rotWithShape="0">
                    <a:schemeClr val="dk1">
                      <a:alpha val="40000"/>
                    </a:schemeClr>
                  </a:outerShdw>
                </a:effectLst>
              </a:rPr>
              <a:t> Documents for </a:t>
            </a:r>
            <a:r>
              <a:rPr lang="fr-FR" sz="2800" dirty="0" err="1" smtClean="0">
                <a:ln w="0"/>
                <a:solidFill>
                  <a:schemeClr val="accent1">
                    <a:lumMod val="50000"/>
                  </a:schemeClr>
                </a:solidFill>
                <a:effectLst>
                  <a:outerShdw blurRad="38100" dist="19050" dir="2700000" algn="tl" rotWithShape="0">
                    <a:schemeClr val="dk1">
                      <a:alpha val="40000"/>
                    </a:schemeClr>
                  </a:outerShdw>
                </a:effectLst>
              </a:rPr>
              <a:t>Elementary</a:t>
            </a:r>
            <a:r>
              <a:rPr lang="fr-FR" sz="2800" dirty="0" smtClean="0">
                <a:ln w="0"/>
                <a:solidFill>
                  <a:schemeClr val="accent1">
                    <a:lumMod val="50000"/>
                  </a:schemeClr>
                </a:solidFill>
                <a:effectLst>
                  <a:outerShdw blurRad="38100" dist="19050" dir="2700000" algn="tl" rotWithShape="0">
                    <a:schemeClr val="dk1">
                      <a:alpha val="40000"/>
                    </a:schemeClr>
                  </a:outerShdw>
                </a:effectLst>
              </a:rPr>
              <a:t> ESL</a:t>
            </a:r>
            <a:endParaRPr lang="fr-FR" sz="2800" dirty="0">
              <a:ln w="0"/>
              <a:solidFill>
                <a:schemeClr val="accent1">
                  <a:lumMod val="50000"/>
                </a:schemeClr>
              </a:solidFill>
              <a:effectLst>
                <a:outerShdw blurRad="38100" dist="19050" dir="2700000" algn="tl" rotWithShape="0">
                  <a:schemeClr val="dk1">
                    <a:alpha val="40000"/>
                  </a:schemeClr>
                </a:outerShdw>
              </a:effectLst>
            </a:endParaRPr>
          </a:p>
        </p:txBody>
      </p:sp>
      <p:pic>
        <p:nvPicPr>
          <p:cNvPr id="18" name="Imag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502" y="5970608"/>
            <a:ext cx="1147814" cy="650465"/>
          </a:xfrm>
          <a:prstGeom prst="rect">
            <a:avLst/>
          </a:prstGeom>
        </p:spPr>
      </p:pic>
      <p:pic>
        <p:nvPicPr>
          <p:cNvPr id="2" name="Image 1">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2887" y="3810796"/>
            <a:ext cx="1838114" cy="192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 16">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3545" y="3965893"/>
            <a:ext cx="3116637" cy="2410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 20">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3816" y="3823243"/>
            <a:ext cx="1793021" cy="1872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Image 21">
            <a:hlinkClick r:id="rId13"/>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20570" y="3810796"/>
            <a:ext cx="3239069" cy="2720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p:cNvSpPr/>
          <p:nvPr/>
        </p:nvSpPr>
        <p:spPr>
          <a:xfrm>
            <a:off x="133816" y="67907"/>
            <a:ext cx="3694855" cy="474828"/>
          </a:xfrm>
          <a:prstGeom prst="rect">
            <a:avLst/>
          </a:prstGeom>
          <a:solidFill>
            <a:srgbClr val="00B050"/>
          </a:solidFill>
          <a:ln w="57150">
            <a:solidFill>
              <a:schemeClr val="accent4">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b="1" dirty="0" err="1" smtClean="0">
                <a:solidFill>
                  <a:schemeClr val="accent5">
                    <a:lumMod val="50000"/>
                  </a:schemeClr>
                </a:solidFill>
                <a:latin typeface="Trebuchet MS" panose="020B0603020202020204" pitchFamily="34" charset="0"/>
              </a:rPr>
              <a:t>Which</a:t>
            </a:r>
            <a:r>
              <a:rPr lang="fr-CA" sz="1200" b="1" dirty="0" smtClean="0">
                <a:solidFill>
                  <a:schemeClr val="accent5">
                    <a:lumMod val="50000"/>
                  </a:schemeClr>
                </a:solidFill>
                <a:latin typeface="Trebuchet MS" panose="020B0603020202020204" pitchFamily="34" charset="0"/>
              </a:rPr>
              <a:t> documents </a:t>
            </a:r>
            <a:r>
              <a:rPr lang="fr-CA" sz="1200" b="1" dirty="0" err="1" smtClean="0">
                <a:solidFill>
                  <a:schemeClr val="accent5">
                    <a:lumMod val="50000"/>
                  </a:schemeClr>
                </a:solidFill>
                <a:latin typeface="Trebuchet MS" panose="020B0603020202020204" pitchFamily="34" charset="0"/>
              </a:rPr>
              <a:t>should</a:t>
            </a:r>
            <a:r>
              <a:rPr lang="fr-CA" sz="1200" b="1" dirty="0" smtClean="0">
                <a:solidFill>
                  <a:schemeClr val="accent5">
                    <a:lumMod val="50000"/>
                  </a:schemeClr>
                </a:solidFill>
                <a:latin typeface="Trebuchet MS" panose="020B0603020202020204" pitchFamily="34" charset="0"/>
              </a:rPr>
              <a:t> </a:t>
            </a:r>
            <a:r>
              <a:rPr lang="fr-CA" sz="1200" b="1" dirty="0" err="1" smtClean="0">
                <a:solidFill>
                  <a:schemeClr val="accent5">
                    <a:lumMod val="50000"/>
                  </a:schemeClr>
                </a:solidFill>
                <a:latin typeface="Trebuchet MS" panose="020B0603020202020204" pitchFamily="34" charset="0"/>
              </a:rPr>
              <a:t>be</a:t>
            </a:r>
            <a:r>
              <a:rPr lang="fr-CA" sz="1200" b="1" dirty="0" smtClean="0">
                <a:solidFill>
                  <a:schemeClr val="accent5">
                    <a:lumMod val="50000"/>
                  </a:schemeClr>
                </a:solidFill>
                <a:latin typeface="Trebuchet MS" panose="020B0603020202020204" pitchFamily="34" charset="0"/>
              </a:rPr>
              <a:t> </a:t>
            </a:r>
            <a:r>
              <a:rPr lang="fr-CA" sz="1200" b="1" dirty="0" err="1" smtClean="0">
                <a:solidFill>
                  <a:schemeClr val="accent5">
                    <a:lumMod val="50000"/>
                  </a:schemeClr>
                </a:solidFill>
                <a:latin typeface="Trebuchet MS" panose="020B0603020202020204" pitchFamily="34" charset="0"/>
              </a:rPr>
              <a:t>consulted</a:t>
            </a:r>
            <a:r>
              <a:rPr lang="fr-CA" sz="1200" b="1" dirty="0" smtClean="0">
                <a:solidFill>
                  <a:schemeClr val="accent5">
                    <a:lumMod val="50000"/>
                  </a:schemeClr>
                </a:solidFill>
                <a:latin typeface="Trebuchet MS" panose="020B0603020202020204" pitchFamily="34" charset="0"/>
              </a:rPr>
              <a:t>?</a:t>
            </a:r>
            <a:endParaRPr lang="fr-CA" sz="1200" b="1" dirty="0">
              <a:solidFill>
                <a:schemeClr val="accent5">
                  <a:lumMod val="50000"/>
                </a:schemeClr>
              </a:solidFill>
              <a:latin typeface="Trebuchet MS" panose="020B0603020202020204" pitchFamily="34" charset="0"/>
            </a:endParaRPr>
          </a:p>
        </p:txBody>
      </p:sp>
      <p:sp>
        <p:nvSpPr>
          <p:cNvPr id="9" name="Flèche droite 8"/>
          <p:cNvSpPr/>
          <p:nvPr/>
        </p:nvSpPr>
        <p:spPr>
          <a:xfrm rot="5400000">
            <a:off x="1453832" y="3036078"/>
            <a:ext cx="949016" cy="906503"/>
          </a:xfrm>
          <a:prstGeom prst="rightArrow">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Flèche droite 10"/>
          <p:cNvSpPr/>
          <p:nvPr/>
        </p:nvSpPr>
        <p:spPr>
          <a:xfrm rot="5400000">
            <a:off x="5665597" y="3036079"/>
            <a:ext cx="949016" cy="906503"/>
          </a:xfrm>
          <a:prstGeom prst="rightArrow">
            <a:avLst/>
          </a:prstGeom>
          <a:solidFill>
            <a:srgbClr val="0894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Flèche droite 9"/>
          <p:cNvSpPr/>
          <p:nvPr/>
        </p:nvSpPr>
        <p:spPr>
          <a:xfrm rot="5400000">
            <a:off x="9664222" y="3036080"/>
            <a:ext cx="949016" cy="906503"/>
          </a:xfrm>
          <a:prstGeom prst="rightArrow">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5" name="Audio 2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252596427"/>
      </p:ext>
    </p:extLst>
  </p:cSld>
  <p:clrMapOvr>
    <a:masterClrMapping/>
  </p:clrMapOvr>
  <mc:AlternateContent xmlns:mc="http://schemas.openxmlformats.org/markup-compatibility/2006" xmlns:p14="http://schemas.microsoft.com/office/powerpoint/2010/main">
    <mc:Choice Requires="p14">
      <p:transition spd="med" p14:dur="700" advTm="13848">
        <p:fade/>
      </p:transition>
    </mc:Choice>
    <mc:Fallback xmlns="">
      <p:transition spd="med" advTm="138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Résultat de recherche d'images pour &quot;bullseye &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 name="AutoShape 4" descr="Résultat de recherche d'images pour &quot;bullseye &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 name="AutoShape 6" descr="Résultat de recherche d'images pour &quot;bullseye &quot;"/>
          <p:cNvSpPr>
            <a:spLocks noChangeAspect="1" noChangeArrowheads="1"/>
          </p:cNvSpPr>
          <p:nvPr/>
        </p:nvSpPr>
        <p:spPr bwMode="auto">
          <a:xfrm>
            <a:off x="460374" y="160337"/>
            <a:ext cx="7362825" cy="73628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032" name="Picture 8" descr="Résultat de recherche d'images pour &quot;bullseye &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9425" y="1017586"/>
            <a:ext cx="6247654" cy="4856575"/>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2540000" y="825500"/>
            <a:ext cx="7327900" cy="5295900"/>
          </a:xfrm>
          <a:prstGeom prst="rect">
            <a:avLst/>
          </a:prstGeom>
          <a:solidFill>
            <a:srgbClr val="0894E2"/>
          </a:solidFill>
          <a:ln w="3810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6000" dirty="0" err="1" smtClean="0">
                <a:solidFill>
                  <a:schemeClr val="accent2">
                    <a:lumMod val="60000"/>
                    <a:lumOff val="40000"/>
                  </a:schemeClr>
                </a:solidFill>
                <a:latin typeface="Calibri" panose="020F0502020204030204" pitchFamily="34" charset="0"/>
                <a:cs typeface="Calibri" panose="020F0502020204030204" pitchFamily="34" charset="0"/>
              </a:rPr>
              <a:t>What</a:t>
            </a:r>
            <a:r>
              <a:rPr lang="fr-CA" sz="6000" dirty="0" smtClean="0">
                <a:solidFill>
                  <a:schemeClr val="accent2">
                    <a:lumMod val="60000"/>
                    <a:lumOff val="40000"/>
                  </a:schemeClr>
                </a:solidFill>
                <a:latin typeface="Calibri" panose="020F0502020204030204" pitchFamily="34" charset="0"/>
                <a:cs typeface="Calibri" panose="020F0502020204030204" pitchFamily="34" charset="0"/>
              </a:rPr>
              <a:t> </a:t>
            </a:r>
            <a:r>
              <a:rPr lang="fr-CA" sz="6000" dirty="0" err="1" smtClean="0">
                <a:solidFill>
                  <a:schemeClr val="accent2">
                    <a:lumMod val="60000"/>
                    <a:lumOff val="40000"/>
                  </a:schemeClr>
                </a:solidFill>
                <a:latin typeface="Calibri" panose="020F0502020204030204" pitchFamily="34" charset="0"/>
                <a:cs typeface="Calibri" panose="020F0502020204030204" pitchFamily="34" charset="0"/>
              </a:rPr>
              <a:t>should</a:t>
            </a:r>
            <a:r>
              <a:rPr lang="fr-CA" sz="6000" dirty="0" smtClean="0">
                <a:solidFill>
                  <a:schemeClr val="accent2">
                    <a:lumMod val="60000"/>
                    <a:lumOff val="40000"/>
                  </a:schemeClr>
                </a:solidFill>
                <a:latin typeface="Calibri" panose="020F0502020204030204" pitchFamily="34" charset="0"/>
                <a:cs typeface="Calibri" panose="020F0502020204030204" pitchFamily="34" charset="0"/>
              </a:rPr>
              <a:t> </a:t>
            </a:r>
            <a:r>
              <a:rPr lang="fr-CA" sz="6000" dirty="0" err="1" smtClean="0">
                <a:solidFill>
                  <a:schemeClr val="accent2">
                    <a:lumMod val="60000"/>
                    <a:lumOff val="40000"/>
                  </a:schemeClr>
                </a:solidFill>
                <a:latin typeface="Calibri" panose="020F0502020204030204" pitchFamily="34" charset="0"/>
                <a:cs typeface="Calibri" panose="020F0502020204030204" pitchFamily="34" charset="0"/>
              </a:rPr>
              <a:t>we</a:t>
            </a:r>
            <a:r>
              <a:rPr lang="fr-CA" sz="6000" dirty="0" smtClean="0">
                <a:solidFill>
                  <a:schemeClr val="accent2">
                    <a:lumMod val="60000"/>
                    <a:lumOff val="40000"/>
                  </a:schemeClr>
                </a:solidFill>
                <a:latin typeface="Calibri" panose="020F0502020204030204" pitchFamily="34" charset="0"/>
                <a:cs typeface="Calibri" panose="020F0502020204030204" pitchFamily="34" charset="0"/>
              </a:rPr>
              <a:t> </a:t>
            </a:r>
            <a:r>
              <a:rPr lang="fr-CA" sz="6000" dirty="0" err="1" smtClean="0">
                <a:solidFill>
                  <a:schemeClr val="accent2">
                    <a:lumMod val="60000"/>
                    <a:lumOff val="40000"/>
                  </a:schemeClr>
                </a:solidFill>
                <a:latin typeface="Calibri" panose="020F0502020204030204" pitchFamily="34" charset="0"/>
                <a:cs typeface="Calibri" panose="020F0502020204030204" pitchFamily="34" charset="0"/>
              </a:rPr>
              <a:t>evaluate</a:t>
            </a:r>
            <a:r>
              <a:rPr lang="fr-CA" sz="6000" dirty="0" smtClean="0">
                <a:solidFill>
                  <a:schemeClr val="accent2">
                    <a:lumMod val="60000"/>
                    <a:lumOff val="40000"/>
                  </a:schemeClr>
                </a:solidFill>
                <a:latin typeface="Calibri" panose="020F0502020204030204" pitchFamily="34" charset="0"/>
                <a:cs typeface="Calibri" panose="020F0502020204030204" pitchFamily="34" charset="0"/>
              </a:rPr>
              <a:t>?</a:t>
            </a:r>
            <a:endParaRPr lang="fr-CA" sz="6000" dirty="0">
              <a:solidFill>
                <a:schemeClr val="accent2">
                  <a:lumMod val="60000"/>
                  <a:lumOff val="40000"/>
                </a:schemeClr>
              </a:solidFill>
              <a:latin typeface="Calibri" panose="020F0502020204030204" pitchFamily="34" charset="0"/>
              <a:cs typeface="Calibri" panose="020F0502020204030204" pitchFamily="34" charset="0"/>
            </a:endParaRPr>
          </a:p>
        </p:txBody>
      </p:sp>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261825601"/>
      </p:ext>
    </p:extLst>
  </p:cSld>
  <p:clrMapOvr>
    <a:masterClrMapping/>
  </p:clrMapOvr>
  <mc:AlternateContent xmlns:mc="http://schemas.openxmlformats.org/markup-compatibility/2006" xmlns:p14="http://schemas.microsoft.com/office/powerpoint/2010/main">
    <mc:Choice Requires="p14">
      <p:transition spd="med" p14:dur="700" advTm="18691">
        <p:fade/>
      </p:transition>
    </mc:Choice>
    <mc:Fallback xmlns="">
      <p:transition spd="med" advTm="186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32"/>
                                        </p:tgtEl>
                                      </p:cBhvr>
                                    </p:animEffect>
                                    <p:set>
                                      <p:cBhvr>
                                        <p:cTn id="11" dur="1" fill="hold">
                                          <p:stCondLst>
                                            <p:cond delay="499"/>
                                          </p:stCondLst>
                                        </p:cTn>
                                        <p:tgtEl>
                                          <p:spTgt spid="103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1"/>
                </p:tgtEl>
              </p:cMediaNode>
            </p:audio>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p:cNvSpPr/>
          <p:nvPr/>
        </p:nvSpPr>
        <p:spPr>
          <a:xfrm>
            <a:off x="2615554" y="564394"/>
            <a:ext cx="5771804" cy="4569843"/>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b="1" dirty="0" smtClean="0"/>
              <a:t>C1: To </a:t>
            </a:r>
            <a:r>
              <a:rPr lang="fr-CA" sz="4000" b="1" dirty="0" err="1" smtClean="0"/>
              <a:t>act</a:t>
            </a:r>
            <a:r>
              <a:rPr lang="fr-CA" sz="4000" b="1" dirty="0" smtClean="0"/>
              <a:t> on </a:t>
            </a:r>
            <a:r>
              <a:rPr lang="fr-CA" sz="4000" b="1" dirty="0" err="1" smtClean="0"/>
              <a:t>understanding</a:t>
            </a:r>
            <a:r>
              <a:rPr lang="fr-CA" sz="4000" b="1" dirty="0" smtClean="0"/>
              <a:t> of </a:t>
            </a:r>
            <a:r>
              <a:rPr lang="fr-CA" sz="4000" b="1" dirty="0" err="1" smtClean="0"/>
              <a:t>texts</a:t>
            </a:r>
            <a:endParaRPr lang="fr-CA" sz="4000" b="1" dirty="0" smtClean="0"/>
          </a:p>
          <a:p>
            <a:pPr algn="ctr"/>
            <a:r>
              <a:rPr lang="fr-CA" sz="4000" b="1" dirty="0" smtClean="0"/>
              <a:t>60%</a:t>
            </a:r>
            <a:endParaRPr lang="fr-CA" sz="4000" b="1" dirty="0"/>
          </a:p>
        </p:txBody>
      </p:sp>
      <p:sp>
        <p:nvSpPr>
          <p:cNvPr id="9" name="Ellipse 8"/>
          <p:cNvSpPr/>
          <p:nvPr/>
        </p:nvSpPr>
        <p:spPr>
          <a:xfrm>
            <a:off x="6214481" y="3294393"/>
            <a:ext cx="3583858" cy="2261420"/>
          </a:xfrm>
          <a:prstGeom prst="ellipse">
            <a:avLst/>
          </a:prstGeom>
          <a:solidFill>
            <a:srgbClr val="00CCFF"/>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smtClean="0">
                <a:solidFill>
                  <a:schemeClr val="accent1">
                    <a:lumMod val="50000"/>
                  </a:schemeClr>
                </a:solidFill>
              </a:rPr>
              <a:t>C2: To </a:t>
            </a:r>
            <a:r>
              <a:rPr lang="fr-CA" sz="2800" b="1" dirty="0" err="1" smtClean="0">
                <a:solidFill>
                  <a:schemeClr val="accent1">
                    <a:lumMod val="50000"/>
                  </a:schemeClr>
                </a:solidFill>
              </a:rPr>
              <a:t>interact</a:t>
            </a:r>
            <a:r>
              <a:rPr lang="fr-CA" sz="2800" b="1" dirty="0" smtClean="0">
                <a:solidFill>
                  <a:schemeClr val="accent1">
                    <a:lumMod val="50000"/>
                  </a:schemeClr>
                </a:solidFill>
              </a:rPr>
              <a:t> </a:t>
            </a:r>
            <a:r>
              <a:rPr lang="fr-CA" sz="2800" b="1" dirty="0" err="1" smtClean="0">
                <a:solidFill>
                  <a:schemeClr val="accent1">
                    <a:lumMod val="50000"/>
                  </a:schemeClr>
                </a:solidFill>
              </a:rPr>
              <a:t>orally</a:t>
            </a:r>
            <a:r>
              <a:rPr lang="fr-CA" sz="2800" b="1" dirty="0" smtClean="0">
                <a:solidFill>
                  <a:schemeClr val="accent1">
                    <a:lumMod val="50000"/>
                  </a:schemeClr>
                </a:solidFill>
              </a:rPr>
              <a:t> in English 40%</a:t>
            </a:r>
            <a:endParaRPr lang="fr-CA" sz="2800" b="1" dirty="0">
              <a:solidFill>
                <a:schemeClr val="accent1">
                  <a:lumMod val="50000"/>
                </a:schemeClr>
              </a:solidFill>
            </a:endParaRPr>
          </a:p>
        </p:txBody>
      </p:sp>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725" y="6196388"/>
            <a:ext cx="1147814" cy="485023"/>
          </a:xfrm>
          <a:prstGeom prst="rect">
            <a:avLst/>
          </a:prstGeom>
        </p:spPr>
      </p:pic>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4066" y="117469"/>
            <a:ext cx="8340106" cy="6493763"/>
          </a:xfrm>
          <a:prstGeom prst="rect">
            <a:avLst/>
          </a:prstGeom>
        </p:spPr>
      </p:pic>
      <p:sp>
        <p:nvSpPr>
          <p:cNvPr id="7" name="Organigramme : Connecteur 6"/>
          <p:cNvSpPr/>
          <p:nvPr/>
        </p:nvSpPr>
        <p:spPr>
          <a:xfrm>
            <a:off x="121791" y="5093141"/>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Cycle 1</a:t>
            </a:r>
            <a:endParaRPr lang="fr-CA" sz="1400" b="1" dirty="0"/>
          </a:p>
        </p:txBody>
      </p:sp>
      <p:sp>
        <p:nvSpPr>
          <p:cNvPr id="10" name="Rectangle 9"/>
          <p:cNvSpPr/>
          <p:nvPr/>
        </p:nvSpPr>
        <p:spPr>
          <a:xfrm>
            <a:off x="250725" y="245194"/>
            <a:ext cx="1793703" cy="1359320"/>
          </a:xfrm>
          <a:prstGeom prst="rect">
            <a:avLst/>
          </a:prstGeom>
          <a:solidFill>
            <a:srgbClr val="0894E2"/>
          </a:solidFill>
          <a:ln w="3810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err="1" smtClean="0">
                <a:solidFill>
                  <a:schemeClr val="accent2">
                    <a:lumMod val="60000"/>
                    <a:lumOff val="40000"/>
                  </a:schemeClr>
                </a:solidFill>
                <a:latin typeface="Calibri" panose="020F0502020204030204" pitchFamily="34" charset="0"/>
                <a:cs typeface="Calibri" panose="020F0502020204030204" pitchFamily="34" charset="0"/>
              </a:rPr>
              <a:t>What</a:t>
            </a:r>
            <a:r>
              <a:rPr lang="fr-CA" sz="1400" dirty="0" smtClean="0">
                <a:solidFill>
                  <a:schemeClr val="accent2">
                    <a:lumMod val="60000"/>
                    <a:lumOff val="40000"/>
                  </a:schemeClr>
                </a:solidFill>
                <a:latin typeface="Calibri" panose="020F0502020204030204" pitchFamily="34" charset="0"/>
                <a:cs typeface="Calibri" panose="020F0502020204030204" pitchFamily="34" charset="0"/>
              </a:rPr>
              <a:t> </a:t>
            </a:r>
            <a:r>
              <a:rPr lang="fr-CA" sz="1400" dirty="0" err="1" smtClean="0">
                <a:solidFill>
                  <a:schemeClr val="accent2">
                    <a:lumMod val="60000"/>
                    <a:lumOff val="40000"/>
                  </a:schemeClr>
                </a:solidFill>
                <a:latin typeface="Calibri" panose="020F0502020204030204" pitchFamily="34" charset="0"/>
                <a:cs typeface="Calibri" panose="020F0502020204030204" pitchFamily="34" charset="0"/>
              </a:rPr>
              <a:t>should</a:t>
            </a:r>
            <a:r>
              <a:rPr lang="fr-CA" sz="1400" dirty="0" smtClean="0">
                <a:solidFill>
                  <a:schemeClr val="accent2">
                    <a:lumMod val="60000"/>
                    <a:lumOff val="40000"/>
                  </a:schemeClr>
                </a:solidFill>
                <a:latin typeface="Calibri" panose="020F0502020204030204" pitchFamily="34" charset="0"/>
                <a:cs typeface="Calibri" panose="020F0502020204030204" pitchFamily="34" charset="0"/>
              </a:rPr>
              <a:t> </a:t>
            </a:r>
            <a:r>
              <a:rPr lang="fr-CA" sz="1400" dirty="0" err="1" smtClean="0">
                <a:solidFill>
                  <a:schemeClr val="accent2">
                    <a:lumMod val="60000"/>
                    <a:lumOff val="40000"/>
                  </a:schemeClr>
                </a:solidFill>
                <a:latin typeface="Calibri" panose="020F0502020204030204" pitchFamily="34" charset="0"/>
                <a:cs typeface="Calibri" panose="020F0502020204030204" pitchFamily="34" charset="0"/>
              </a:rPr>
              <a:t>we</a:t>
            </a:r>
            <a:r>
              <a:rPr lang="fr-CA" sz="1400" dirty="0" smtClean="0">
                <a:solidFill>
                  <a:schemeClr val="accent2">
                    <a:lumMod val="60000"/>
                    <a:lumOff val="40000"/>
                  </a:schemeClr>
                </a:solidFill>
                <a:latin typeface="Calibri" panose="020F0502020204030204" pitchFamily="34" charset="0"/>
                <a:cs typeface="Calibri" panose="020F0502020204030204" pitchFamily="34" charset="0"/>
              </a:rPr>
              <a:t> </a:t>
            </a:r>
            <a:r>
              <a:rPr lang="fr-CA" sz="1400" dirty="0" err="1" smtClean="0">
                <a:solidFill>
                  <a:schemeClr val="accent2">
                    <a:lumMod val="60000"/>
                    <a:lumOff val="40000"/>
                  </a:schemeClr>
                </a:solidFill>
                <a:latin typeface="Calibri" panose="020F0502020204030204" pitchFamily="34" charset="0"/>
                <a:cs typeface="Calibri" panose="020F0502020204030204" pitchFamily="34" charset="0"/>
              </a:rPr>
              <a:t>evaluate</a:t>
            </a:r>
            <a:r>
              <a:rPr lang="fr-CA" sz="1400" dirty="0" smtClean="0">
                <a:solidFill>
                  <a:schemeClr val="accent2">
                    <a:lumMod val="60000"/>
                    <a:lumOff val="40000"/>
                  </a:schemeClr>
                </a:solidFill>
                <a:latin typeface="Calibri" panose="020F0502020204030204" pitchFamily="34" charset="0"/>
                <a:cs typeface="Calibri" panose="020F0502020204030204" pitchFamily="34" charset="0"/>
              </a:rPr>
              <a:t>?</a:t>
            </a:r>
            <a:endParaRPr lang="fr-CA" sz="1400" dirty="0">
              <a:solidFill>
                <a:schemeClr val="accent2">
                  <a:lumMod val="60000"/>
                  <a:lumOff val="40000"/>
                </a:schemeClr>
              </a:solidFill>
              <a:latin typeface="Calibri" panose="020F0502020204030204" pitchFamily="34" charset="0"/>
              <a:cs typeface="Calibri" panose="020F0502020204030204" pitchFamily="34" charset="0"/>
            </a:endParaRP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127292500"/>
      </p:ext>
    </p:extLst>
  </p:cSld>
  <p:clrMapOvr>
    <a:masterClrMapping/>
  </p:clrMapOvr>
  <mc:AlternateContent xmlns:mc="http://schemas.openxmlformats.org/markup-compatibility/2006" xmlns:p14="http://schemas.microsoft.com/office/powerpoint/2010/main">
    <mc:Choice Requires="p14">
      <p:transition spd="med" p14:dur="700" advTm="16507">
        <p:fade/>
      </p:transition>
    </mc:Choice>
    <mc:Fallback xmlns="">
      <p:transition spd="med" advTm="165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382242" y="273228"/>
            <a:ext cx="5771804" cy="4569843"/>
          </a:xfrm>
          <a:prstGeom prst="ellipse">
            <a:avLst/>
          </a:prstGeom>
          <a:solidFill>
            <a:srgbClr val="00B050"/>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b="1" dirty="0" err="1" smtClean="0"/>
              <a:t>Competency</a:t>
            </a:r>
            <a:r>
              <a:rPr lang="fr-CA" sz="4000" b="1" dirty="0" smtClean="0"/>
              <a:t> 1:</a:t>
            </a:r>
          </a:p>
          <a:p>
            <a:pPr algn="ctr"/>
            <a:r>
              <a:rPr lang="fr-CA" sz="4000" b="1" dirty="0" smtClean="0"/>
              <a:t>To </a:t>
            </a:r>
            <a:r>
              <a:rPr lang="fr-CA" sz="4000" b="1" dirty="0" err="1" smtClean="0"/>
              <a:t>act</a:t>
            </a:r>
            <a:r>
              <a:rPr lang="fr-CA" sz="4000" b="1" dirty="0" smtClean="0"/>
              <a:t> on </a:t>
            </a:r>
            <a:r>
              <a:rPr lang="fr-CA" sz="4000" b="1" dirty="0" err="1" smtClean="0"/>
              <a:t>understanding</a:t>
            </a:r>
            <a:r>
              <a:rPr lang="fr-CA" sz="4000" b="1" dirty="0" smtClean="0"/>
              <a:t> of </a:t>
            </a:r>
            <a:r>
              <a:rPr lang="fr-CA" sz="4000" b="1" dirty="0" err="1" smtClean="0"/>
              <a:t>texts</a:t>
            </a:r>
            <a:endParaRPr lang="fr-CA" sz="4000" b="1" dirty="0" smtClean="0"/>
          </a:p>
          <a:p>
            <a:pPr algn="ctr"/>
            <a:r>
              <a:rPr lang="fr-CA" sz="4000" b="1" dirty="0" smtClean="0"/>
              <a:t>60%</a:t>
            </a:r>
            <a:endParaRPr lang="fr-CA" sz="4000" b="1" dirty="0"/>
          </a:p>
        </p:txBody>
      </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sp>
        <p:nvSpPr>
          <p:cNvPr id="9" name="Organigramme : Connecteur 8"/>
          <p:cNvSpPr/>
          <p:nvPr/>
        </p:nvSpPr>
        <p:spPr>
          <a:xfrm>
            <a:off x="193786" y="5029019"/>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Cycle 1</a:t>
            </a:r>
            <a:endParaRPr lang="fr-CA" sz="1400" b="1" dirty="0"/>
          </a:p>
        </p:txBody>
      </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4808" y="700608"/>
            <a:ext cx="4771375" cy="3715082"/>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95869704"/>
      </p:ext>
    </p:extLst>
  </p:cSld>
  <p:clrMapOvr>
    <a:masterClrMapping/>
  </p:clrMapOvr>
  <mc:AlternateContent xmlns:mc="http://schemas.openxmlformats.org/markup-compatibility/2006" xmlns:p14="http://schemas.microsoft.com/office/powerpoint/2010/main">
    <mc:Choice Requires="p14">
      <p:transition spd="med" p14:dur="700" advTm="9050">
        <p:fade/>
      </p:transition>
    </mc:Choice>
    <mc:Fallback xmlns="">
      <p:transition spd="med" advTm="90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6">
            <a:extLst>
              <a:ext uri="{BEBA8EAE-BF5A-486C-A8C5-ECC9F3942E4B}">
                <a14:imgProps xmlns:a14="http://schemas.microsoft.com/office/drawing/2010/main">
                  <a14:imgLayer r:embed="rId7">
                    <a14:imgEffect>
                      <a14:sharpenSoften amount="96000"/>
                    </a14:imgEffect>
                    <a14:imgEffect>
                      <a14:saturation sat="151000"/>
                    </a14:imgEffect>
                  </a14:imgLayer>
                </a14:imgProps>
              </a:ext>
              <a:ext uri="{28A0092B-C50C-407E-A947-70E740481C1C}">
                <a14:useLocalDpi xmlns:a14="http://schemas.microsoft.com/office/drawing/2010/main" val="0"/>
              </a:ext>
            </a:extLst>
          </a:blip>
          <a:stretch>
            <a:fillRect/>
          </a:stretch>
        </p:blipFill>
        <p:spPr>
          <a:xfrm>
            <a:off x="1591611" y="170311"/>
            <a:ext cx="10335799" cy="660866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ZoneTexte 3"/>
          <p:cNvSpPr txBox="1"/>
          <p:nvPr/>
        </p:nvSpPr>
        <p:spPr>
          <a:xfrm>
            <a:off x="1824657" y="598304"/>
            <a:ext cx="8534283" cy="1384995"/>
          </a:xfrm>
          <a:prstGeom prst="rect">
            <a:avLst/>
          </a:prstGeom>
          <a:solidFill>
            <a:schemeClr val="accent1">
              <a:lumMod val="75000"/>
            </a:schemeClr>
          </a:solidFill>
        </p:spPr>
        <p:txBody>
          <a:bodyPr wrap="square" rtlCol="0">
            <a:spAutoFit/>
          </a:bodyPr>
          <a:lstStyle/>
          <a:p>
            <a:endParaRPr lang="fr-CA" sz="2800" i="1" dirty="0" smtClean="0">
              <a:solidFill>
                <a:schemeClr val="accent1">
                  <a:lumMod val="20000"/>
                  <a:lumOff val="80000"/>
                </a:schemeClr>
              </a:solidFill>
            </a:endParaRPr>
          </a:p>
          <a:p>
            <a:r>
              <a:rPr lang="fr-CA" sz="2800" i="1" dirty="0" smtClean="0">
                <a:solidFill>
                  <a:schemeClr val="accent1">
                    <a:lumMod val="20000"/>
                    <a:lumOff val="80000"/>
                  </a:schemeClr>
                </a:solidFill>
              </a:rPr>
              <a:t>«</a:t>
            </a:r>
            <a:r>
              <a:rPr lang="fr-CA" sz="2800" i="1" dirty="0" err="1" smtClean="0">
                <a:solidFill>
                  <a:schemeClr val="accent1">
                    <a:lumMod val="20000"/>
                    <a:lumOff val="80000"/>
                  </a:schemeClr>
                </a:solidFill>
              </a:rPr>
              <a:t>Students</a:t>
            </a:r>
            <a:r>
              <a:rPr lang="fr-CA" sz="2800" i="1" dirty="0" smtClean="0">
                <a:solidFill>
                  <a:schemeClr val="accent1">
                    <a:lumMod val="20000"/>
                    <a:lumOff val="80000"/>
                  </a:schemeClr>
                </a:solidFill>
              </a:rPr>
              <a:t> </a:t>
            </a:r>
            <a:r>
              <a:rPr lang="fr-CA" sz="2800" i="1" dirty="0" err="1" smtClean="0">
                <a:solidFill>
                  <a:schemeClr val="accent1">
                    <a:lumMod val="20000"/>
                    <a:lumOff val="80000"/>
                  </a:schemeClr>
                </a:solidFill>
              </a:rPr>
              <a:t>demonstrate</a:t>
            </a:r>
            <a:r>
              <a:rPr lang="fr-CA" sz="2800" i="1" dirty="0" smtClean="0">
                <a:solidFill>
                  <a:schemeClr val="accent1">
                    <a:lumMod val="20000"/>
                    <a:lumOff val="80000"/>
                  </a:schemeClr>
                </a:solidFill>
              </a:rPr>
              <a:t> </a:t>
            </a:r>
            <a:r>
              <a:rPr lang="fr-CA" sz="2800" i="1" dirty="0" err="1" smtClean="0">
                <a:solidFill>
                  <a:schemeClr val="accent1">
                    <a:lumMod val="20000"/>
                    <a:lumOff val="80000"/>
                  </a:schemeClr>
                </a:solidFill>
              </a:rPr>
              <a:t>understanding</a:t>
            </a:r>
            <a:r>
              <a:rPr lang="fr-CA" sz="2800" i="1" dirty="0" smtClean="0">
                <a:solidFill>
                  <a:schemeClr val="accent1">
                    <a:lumMod val="20000"/>
                    <a:lumOff val="80000"/>
                  </a:schemeClr>
                </a:solidFill>
              </a:rPr>
              <a:t> of </a:t>
            </a:r>
            <a:r>
              <a:rPr lang="fr-CA" sz="2800" i="1" dirty="0" err="1" smtClean="0">
                <a:solidFill>
                  <a:schemeClr val="accent1">
                    <a:lumMod val="20000"/>
                    <a:lumOff val="80000"/>
                  </a:schemeClr>
                </a:solidFill>
              </a:rPr>
              <a:t>authentic</a:t>
            </a:r>
            <a:r>
              <a:rPr lang="fr-CA" sz="2800" i="1" dirty="0" smtClean="0">
                <a:solidFill>
                  <a:schemeClr val="accent1">
                    <a:lumMod val="20000"/>
                    <a:lumOff val="80000"/>
                  </a:schemeClr>
                </a:solidFill>
              </a:rPr>
              <a:t> </a:t>
            </a:r>
            <a:r>
              <a:rPr lang="fr-CA" sz="2800" i="1" dirty="0" err="1" smtClean="0">
                <a:solidFill>
                  <a:schemeClr val="accent1">
                    <a:lumMod val="20000"/>
                    <a:lumOff val="80000"/>
                  </a:schemeClr>
                </a:solidFill>
              </a:rPr>
              <a:t>texts</a:t>
            </a:r>
            <a:r>
              <a:rPr lang="fr-CA" sz="2800" i="1" dirty="0" smtClean="0">
                <a:solidFill>
                  <a:schemeClr val="accent1">
                    <a:lumMod val="20000"/>
                    <a:lumOff val="80000"/>
                  </a:schemeClr>
                </a:solidFill>
              </a:rPr>
              <a:t>»</a:t>
            </a:r>
          </a:p>
          <a:p>
            <a:endParaRPr lang="fr-CA" sz="2800" dirty="0"/>
          </a:p>
        </p:txBody>
      </p:sp>
      <p:sp>
        <p:nvSpPr>
          <p:cNvPr id="5" name="ZoneTexte 4"/>
          <p:cNvSpPr txBox="1"/>
          <p:nvPr/>
        </p:nvSpPr>
        <p:spPr>
          <a:xfrm>
            <a:off x="1780609" y="2238325"/>
            <a:ext cx="8534283" cy="1815882"/>
          </a:xfrm>
          <a:prstGeom prst="rect">
            <a:avLst/>
          </a:prstGeom>
          <a:solidFill>
            <a:schemeClr val="accent1">
              <a:lumMod val="75000"/>
            </a:schemeClr>
          </a:solidFill>
        </p:spPr>
        <p:txBody>
          <a:bodyPr wrap="square" rtlCol="0">
            <a:spAutoFit/>
          </a:bodyPr>
          <a:lstStyle/>
          <a:p>
            <a:endParaRPr lang="fr-CA" sz="2800" i="1" dirty="0" smtClean="0">
              <a:solidFill>
                <a:schemeClr val="accent1">
                  <a:lumMod val="20000"/>
                  <a:lumOff val="80000"/>
                </a:schemeClr>
              </a:solidFill>
            </a:endParaRPr>
          </a:p>
          <a:p>
            <a:r>
              <a:rPr lang="fr-CA" sz="2800" i="1" dirty="0" smtClean="0">
                <a:solidFill>
                  <a:schemeClr val="accent1">
                    <a:lumMod val="20000"/>
                    <a:lumOff val="80000"/>
                  </a:schemeClr>
                </a:solidFill>
              </a:rPr>
              <a:t>«</a:t>
            </a:r>
            <a:r>
              <a:rPr lang="fr-CA" sz="2800" i="1" dirty="0">
                <a:solidFill>
                  <a:schemeClr val="accent1">
                    <a:lumMod val="20000"/>
                    <a:lumOff val="80000"/>
                  </a:schemeClr>
                </a:solidFill>
              </a:rPr>
              <a:t> </a:t>
            </a:r>
            <a:r>
              <a:rPr lang="fr-CA" sz="2800" i="1" dirty="0" err="1">
                <a:solidFill>
                  <a:schemeClr val="accent1">
                    <a:lumMod val="20000"/>
                    <a:lumOff val="80000"/>
                  </a:schemeClr>
                </a:solidFill>
              </a:rPr>
              <a:t>Students</a:t>
            </a:r>
            <a:r>
              <a:rPr lang="fr-CA" sz="2800" i="1" dirty="0">
                <a:solidFill>
                  <a:schemeClr val="accent1">
                    <a:lumMod val="20000"/>
                    <a:lumOff val="80000"/>
                  </a:schemeClr>
                </a:solidFill>
              </a:rPr>
              <a:t> </a:t>
            </a:r>
            <a:r>
              <a:rPr lang="fr-CA" sz="2800" i="1" dirty="0" err="1">
                <a:solidFill>
                  <a:schemeClr val="accent1">
                    <a:lumMod val="20000"/>
                    <a:lumOff val="80000"/>
                  </a:schemeClr>
                </a:solidFill>
              </a:rPr>
              <a:t>make</a:t>
            </a:r>
            <a:r>
              <a:rPr lang="fr-CA" sz="2800" i="1" dirty="0">
                <a:solidFill>
                  <a:schemeClr val="accent1">
                    <a:lumMod val="20000"/>
                    <a:lumOff val="80000"/>
                  </a:schemeClr>
                </a:solidFill>
              </a:rPr>
              <a:t> links </a:t>
            </a:r>
            <a:r>
              <a:rPr lang="fr-CA" sz="2800" i="1" dirty="0" err="1">
                <a:solidFill>
                  <a:schemeClr val="accent1">
                    <a:lumMod val="20000"/>
                    <a:lumOff val="80000"/>
                  </a:schemeClr>
                </a:solidFill>
              </a:rPr>
              <a:t>between</a:t>
            </a:r>
            <a:r>
              <a:rPr lang="fr-CA" sz="2800" i="1" dirty="0">
                <a:solidFill>
                  <a:schemeClr val="accent1">
                    <a:lumMod val="20000"/>
                    <a:lumOff val="80000"/>
                  </a:schemeClr>
                </a:solidFill>
              </a:rPr>
              <a:t> </a:t>
            </a:r>
            <a:r>
              <a:rPr lang="fr-CA" sz="2800" i="1" dirty="0" err="1">
                <a:solidFill>
                  <a:schemeClr val="accent1">
                    <a:lumMod val="20000"/>
                    <a:lumOff val="80000"/>
                  </a:schemeClr>
                </a:solidFill>
              </a:rPr>
              <a:t>words</a:t>
            </a:r>
            <a:r>
              <a:rPr lang="fr-CA" sz="2800" i="1" dirty="0">
                <a:solidFill>
                  <a:schemeClr val="accent1">
                    <a:lumMod val="20000"/>
                    <a:lumOff val="80000"/>
                  </a:schemeClr>
                </a:solidFill>
              </a:rPr>
              <a:t>, </a:t>
            </a:r>
            <a:r>
              <a:rPr lang="fr-CA" sz="2800" i="1" dirty="0" err="1">
                <a:solidFill>
                  <a:schemeClr val="accent1">
                    <a:lumMod val="20000"/>
                    <a:lumOff val="80000"/>
                  </a:schemeClr>
                </a:solidFill>
              </a:rPr>
              <a:t>visual</a:t>
            </a:r>
            <a:r>
              <a:rPr lang="fr-CA" sz="2800" i="1" dirty="0">
                <a:solidFill>
                  <a:schemeClr val="accent1">
                    <a:lumMod val="20000"/>
                    <a:lumOff val="80000"/>
                  </a:schemeClr>
                </a:solidFill>
              </a:rPr>
              <a:t> support and  </a:t>
            </a:r>
            <a:r>
              <a:rPr lang="fr-CA" sz="2800" i="1" dirty="0" err="1">
                <a:solidFill>
                  <a:schemeClr val="accent1">
                    <a:lumMod val="20000"/>
                    <a:lumOff val="80000"/>
                  </a:schemeClr>
                </a:solidFill>
              </a:rPr>
              <a:t>other</a:t>
            </a:r>
            <a:r>
              <a:rPr lang="fr-CA" sz="2800" i="1" dirty="0">
                <a:solidFill>
                  <a:schemeClr val="accent1">
                    <a:lumMod val="20000"/>
                    <a:lumOff val="80000"/>
                  </a:schemeClr>
                </a:solidFill>
              </a:rPr>
              <a:t> </a:t>
            </a:r>
            <a:r>
              <a:rPr lang="fr-CA" sz="2800" i="1" dirty="0" err="1">
                <a:solidFill>
                  <a:schemeClr val="accent1">
                    <a:lumMod val="20000"/>
                    <a:lumOff val="80000"/>
                  </a:schemeClr>
                </a:solidFill>
              </a:rPr>
              <a:t>resources</a:t>
            </a:r>
            <a:r>
              <a:rPr lang="fr-CA" sz="2800" i="1" dirty="0">
                <a:solidFill>
                  <a:schemeClr val="accent1">
                    <a:lumMod val="20000"/>
                    <a:lumOff val="80000"/>
                  </a:schemeClr>
                </a:solidFill>
              </a:rPr>
              <a:t> </a:t>
            </a:r>
            <a:r>
              <a:rPr lang="fr-CA" sz="2800" i="1" dirty="0" smtClean="0">
                <a:solidFill>
                  <a:schemeClr val="accent1">
                    <a:lumMod val="20000"/>
                    <a:lumOff val="80000"/>
                  </a:schemeClr>
                </a:solidFill>
              </a:rPr>
              <a:t>»</a:t>
            </a:r>
          </a:p>
          <a:p>
            <a:endParaRPr lang="fr-CA" sz="2800" dirty="0">
              <a:solidFill>
                <a:schemeClr val="accent1">
                  <a:lumMod val="20000"/>
                  <a:lumOff val="80000"/>
                </a:schemeClr>
              </a:solidFill>
            </a:endParaRPr>
          </a:p>
        </p:txBody>
      </p:sp>
      <p:sp>
        <p:nvSpPr>
          <p:cNvPr id="6" name="ZoneTexte 5"/>
          <p:cNvSpPr txBox="1"/>
          <p:nvPr/>
        </p:nvSpPr>
        <p:spPr>
          <a:xfrm>
            <a:off x="1824656" y="4309234"/>
            <a:ext cx="8534284" cy="1815882"/>
          </a:xfrm>
          <a:prstGeom prst="rect">
            <a:avLst/>
          </a:prstGeom>
          <a:solidFill>
            <a:schemeClr val="accent1">
              <a:lumMod val="75000"/>
            </a:schemeClr>
          </a:solidFill>
        </p:spPr>
        <p:txBody>
          <a:bodyPr wrap="square" rtlCol="0">
            <a:spAutoFit/>
          </a:bodyPr>
          <a:lstStyle/>
          <a:p>
            <a:endParaRPr lang="fr-CA" sz="2800" i="1" dirty="0" smtClean="0">
              <a:solidFill>
                <a:schemeClr val="accent1">
                  <a:lumMod val="20000"/>
                  <a:lumOff val="80000"/>
                </a:schemeClr>
              </a:solidFill>
            </a:endParaRPr>
          </a:p>
          <a:p>
            <a:r>
              <a:rPr lang="fr-CA" sz="2800" i="1" dirty="0" smtClean="0">
                <a:solidFill>
                  <a:schemeClr val="accent1">
                    <a:lumMod val="20000"/>
                    <a:lumOff val="80000"/>
                  </a:schemeClr>
                </a:solidFill>
              </a:rPr>
              <a:t>« </a:t>
            </a:r>
            <a:r>
              <a:rPr lang="fr-CA" sz="2800" i="1" dirty="0" err="1" smtClean="0">
                <a:solidFill>
                  <a:schemeClr val="accent1">
                    <a:lumMod val="20000"/>
                    <a:lumOff val="80000"/>
                  </a:schemeClr>
                </a:solidFill>
              </a:rPr>
              <a:t>Guided</a:t>
            </a:r>
            <a:r>
              <a:rPr lang="fr-CA" sz="2800" i="1" dirty="0" smtClean="0">
                <a:solidFill>
                  <a:schemeClr val="accent1">
                    <a:lumMod val="20000"/>
                    <a:lumOff val="80000"/>
                  </a:schemeClr>
                </a:solidFill>
              </a:rPr>
              <a:t> by the </a:t>
            </a:r>
            <a:r>
              <a:rPr lang="fr-CA" sz="2800" i="1" dirty="0" err="1" smtClean="0">
                <a:solidFill>
                  <a:schemeClr val="accent1">
                    <a:lumMod val="20000"/>
                    <a:lumOff val="80000"/>
                  </a:schemeClr>
                </a:solidFill>
              </a:rPr>
              <a:t>teacher</a:t>
            </a:r>
            <a:r>
              <a:rPr lang="fr-CA" sz="2800" i="1" dirty="0" smtClean="0">
                <a:solidFill>
                  <a:schemeClr val="accent1">
                    <a:lumMod val="20000"/>
                    <a:lumOff val="80000"/>
                  </a:schemeClr>
                </a:solidFill>
              </a:rPr>
              <a:t>, </a:t>
            </a:r>
            <a:r>
              <a:rPr lang="fr-CA" sz="2800" i="1" dirty="0" err="1" smtClean="0">
                <a:solidFill>
                  <a:schemeClr val="accent1">
                    <a:lumMod val="20000"/>
                    <a:lumOff val="80000"/>
                  </a:schemeClr>
                </a:solidFill>
              </a:rPr>
              <a:t>students</a:t>
            </a:r>
            <a:r>
              <a:rPr lang="fr-CA" sz="2800" i="1" dirty="0" smtClean="0">
                <a:solidFill>
                  <a:schemeClr val="accent1">
                    <a:lumMod val="20000"/>
                    <a:lumOff val="80000"/>
                  </a:schemeClr>
                </a:solidFill>
              </a:rPr>
              <a:t> (…) have the </a:t>
            </a:r>
            <a:r>
              <a:rPr lang="fr-CA" sz="2800" i="1" dirty="0" err="1" smtClean="0">
                <a:solidFill>
                  <a:schemeClr val="accent1">
                    <a:lumMod val="20000"/>
                    <a:lumOff val="80000"/>
                  </a:schemeClr>
                </a:solidFill>
              </a:rPr>
              <a:t>opportunity</a:t>
            </a:r>
            <a:r>
              <a:rPr lang="fr-CA" sz="2800" i="1" dirty="0" smtClean="0">
                <a:solidFill>
                  <a:schemeClr val="accent1">
                    <a:lumMod val="20000"/>
                    <a:lumOff val="80000"/>
                  </a:schemeClr>
                </a:solidFill>
              </a:rPr>
              <a:t> to monitor </a:t>
            </a:r>
            <a:r>
              <a:rPr lang="fr-CA" sz="2800" i="1" dirty="0" err="1" smtClean="0">
                <a:solidFill>
                  <a:schemeClr val="accent1">
                    <a:lumMod val="20000"/>
                    <a:lumOff val="80000"/>
                  </a:schemeClr>
                </a:solidFill>
              </a:rPr>
              <a:t>their</a:t>
            </a:r>
            <a:r>
              <a:rPr lang="fr-CA" sz="2800" i="1" dirty="0" smtClean="0">
                <a:solidFill>
                  <a:schemeClr val="accent1">
                    <a:lumMod val="20000"/>
                    <a:lumOff val="80000"/>
                  </a:schemeClr>
                </a:solidFill>
              </a:rPr>
              <a:t> </a:t>
            </a:r>
            <a:r>
              <a:rPr lang="fr-CA" sz="2800" i="1" dirty="0" err="1" smtClean="0">
                <a:solidFill>
                  <a:schemeClr val="accent1">
                    <a:lumMod val="20000"/>
                    <a:lumOff val="80000"/>
                  </a:schemeClr>
                </a:solidFill>
              </a:rPr>
              <a:t>own</a:t>
            </a:r>
            <a:r>
              <a:rPr lang="fr-CA" sz="2800" i="1" dirty="0" smtClean="0">
                <a:solidFill>
                  <a:schemeClr val="accent1">
                    <a:lumMod val="20000"/>
                    <a:lumOff val="80000"/>
                  </a:schemeClr>
                </a:solidFill>
              </a:rPr>
              <a:t> </a:t>
            </a:r>
            <a:r>
              <a:rPr lang="fr-CA" sz="2800" i="1" dirty="0" err="1" smtClean="0">
                <a:solidFill>
                  <a:schemeClr val="accent1">
                    <a:lumMod val="20000"/>
                    <a:lumOff val="80000"/>
                  </a:schemeClr>
                </a:solidFill>
              </a:rPr>
              <a:t>learning</a:t>
            </a:r>
            <a:r>
              <a:rPr lang="fr-CA" sz="2800" i="1" dirty="0" smtClean="0">
                <a:solidFill>
                  <a:schemeClr val="accent1">
                    <a:lumMod val="20000"/>
                    <a:lumOff val="80000"/>
                  </a:schemeClr>
                </a:solidFill>
              </a:rPr>
              <a:t> »</a:t>
            </a:r>
          </a:p>
          <a:p>
            <a:endParaRPr lang="fr-CA" sz="2800" dirty="0">
              <a:solidFill>
                <a:schemeClr val="accent1">
                  <a:lumMod val="20000"/>
                  <a:lumOff val="80000"/>
                </a:schemeClr>
              </a:solidFill>
            </a:endParaRPr>
          </a:p>
        </p:txBody>
      </p:sp>
      <p:pic>
        <p:nvPicPr>
          <p:cNvPr id="10" name="Imag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670" y="6186428"/>
            <a:ext cx="1147814" cy="485023"/>
          </a:xfrm>
          <a:prstGeom prst="rect">
            <a:avLst/>
          </a:prstGeom>
        </p:spPr>
      </p:pic>
      <p:sp>
        <p:nvSpPr>
          <p:cNvPr id="12" name="Organigramme : Connecteur 11"/>
          <p:cNvSpPr/>
          <p:nvPr/>
        </p:nvSpPr>
        <p:spPr>
          <a:xfrm>
            <a:off x="-3066" y="4980943"/>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Cycle 1</a:t>
            </a:r>
            <a:endParaRPr lang="fr-CA" sz="1400" b="1" dirty="0"/>
          </a:p>
        </p:txBody>
      </p:sp>
      <p:pic>
        <p:nvPicPr>
          <p:cNvPr id="9" name="Imag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458" y="207620"/>
            <a:ext cx="1539154" cy="1178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452207950"/>
      </p:ext>
    </p:extLst>
  </p:cSld>
  <p:clrMapOvr>
    <a:masterClrMapping/>
  </p:clrMapOvr>
  <mc:AlternateContent xmlns:mc="http://schemas.openxmlformats.org/markup-compatibility/2006" xmlns:p14="http://schemas.microsoft.com/office/powerpoint/2010/main">
    <mc:Choice Requires="p14">
      <p:transition spd="med" p14:dur="700" advTm="17657">
        <p:fade/>
      </p:transition>
    </mc:Choice>
    <mc:Fallback xmlns="">
      <p:transition spd="med" advTm="176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4"/>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grpId="0" nodeType="clickEffect">
                                  <p:stCondLst>
                                    <p:cond delay="0"/>
                                  </p:stCondLst>
                                  <p:iterate type="lt">
                                    <p:tmPct val="4000"/>
                                  </p:iterate>
                                  <p:childTnLst>
                                    <p:set>
                                      <p:cBhvr override="childStyle">
                                        <p:cTn id="14" dur="500" fill="hold"/>
                                        <p:tgtEl>
                                          <p:spTgt spid="5"/>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grpId="0" nodeType="clickEffect">
                                  <p:stCondLst>
                                    <p:cond delay="0"/>
                                  </p:stCondLst>
                                  <p:iterate type="lt">
                                    <p:tmPct val="4000"/>
                                  </p:iterate>
                                  <p:childTnLst>
                                    <p:set>
                                      <p:cBhvr override="childStyle">
                                        <p:cTn id="18"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8"/>
                </p:tgtEl>
              </p:cMediaNode>
            </p:audio>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216" y="73394"/>
            <a:ext cx="2057827" cy="1594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8450" y="73394"/>
            <a:ext cx="9487981" cy="6243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2014149" y="3929449"/>
            <a:ext cx="4201299" cy="1768785"/>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p:cNvSpPr/>
          <p:nvPr/>
        </p:nvSpPr>
        <p:spPr>
          <a:xfrm>
            <a:off x="2014149" y="1705232"/>
            <a:ext cx="9292283" cy="177324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Flèche droite 7"/>
          <p:cNvSpPr/>
          <p:nvPr/>
        </p:nvSpPr>
        <p:spPr>
          <a:xfrm rot="16200000">
            <a:off x="5396735" y="5210626"/>
            <a:ext cx="1223053" cy="1937402"/>
          </a:xfrm>
          <a:prstGeom prst="rightArrow">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9" name="Imag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037" y="6164972"/>
            <a:ext cx="1147814" cy="485023"/>
          </a:xfrm>
          <a:prstGeom prst="rect">
            <a:avLst/>
          </a:prstGeom>
        </p:spPr>
      </p:pic>
      <p:sp>
        <p:nvSpPr>
          <p:cNvPr id="4" name="Rectangle 3"/>
          <p:cNvSpPr/>
          <p:nvPr/>
        </p:nvSpPr>
        <p:spPr>
          <a:xfrm>
            <a:off x="2014148" y="3516228"/>
            <a:ext cx="9292283" cy="30198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rganigramme : Connecteur 12"/>
          <p:cNvSpPr/>
          <p:nvPr/>
        </p:nvSpPr>
        <p:spPr>
          <a:xfrm>
            <a:off x="184969" y="5096745"/>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Cycle 1</a:t>
            </a:r>
            <a:endParaRPr lang="fr-CA" sz="1400" b="1"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128153606"/>
      </p:ext>
    </p:extLst>
  </p:cSld>
  <p:clrMapOvr>
    <a:masterClrMapping/>
  </p:clrMapOvr>
  <mc:AlternateContent xmlns:mc="http://schemas.openxmlformats.org/markup-compatibility/2006" xmlns:p14="http://schemas.microsoft.com/office/powerpoint/2010/main">
    <mc:Choice Requires="p14">
      <p:transition spd="med" p14:dur="700" advTm="20512">
        <p:fade/>
      </p:transition>
    </mc:Choice>
    <mc:Fallback xmlns="">
      <p:transition spd="med" advTm="205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2"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9770" y="4999023"/>
            <a:ext cx="2057827" cy="15940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55" y="117359"/>
            <a:ext cx="4755542" cy="2803756"/>
          </a:xfrm>
          <a:prstGeom prst="rect">
            <a:avLst/>
          </a:prstGeom>
        </p:spPr>
      </p:pic>
      <p:pic>
        <p:nvPicPr>
          <p:cNvPr id="10" name="Imag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5081" y="7218"/>
            <a:ext cx="4560095" cy="2484570"/>
          </a:xfrm>
          <a:prstGeom prst="rect">
            <a:avLst/>
          </a:prstGeom>
        </p:spPr>
      </p:pic>
      <p:pic>
        <p:nvPicPr>
          <p:cNvPr id="8" name="Imag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97350" y="1855906"/>
            <a:ext cx="4560095" cy="2362974"/>
          </a:xfrm>
          <a:prstGeom prst="rect">
            <a:avLst/>
          </a:prstGeom>
        </p:spPr>
      </p:pic>
      <p:sp>
        <p:nvSpPr>
          <p:cNvPr id="5" name="ZoneTexte 4"/>
          <p:cNvSpPr txBox="1"/>
          <p:nvPr/>
        </p:nvSpPr>
        <p:spPr>
          <a:xfrm>
            <a:off x="0" y="7218"/>
            <a:ext cx="12154797" cy="4524315"/>
          </a:xfrm>
          <a:prstGeom prst="rect">
            <a:avLst/>
          </a:prstGeom>
          <a:solidFill>
            <a:srgbClr val="00B0F0"/>
          </a:solidFill>
          <a:ln w="19050">
            <a:solidFill>
              <a:schemeClr val="accent1">
                <a:lumMod val="75000"/>
              </a:schemeClr>
            </a:solidFill>
          </a:ln>
        </p:spPr>
        <p:txBody>
          <a:bodyPr wrap="square" rtlCol="0">
            <a:spAutoFit/>
          </a:bodyPr>
          <a:lstStyle/>
          <a:p>
            <a:endParaRPr lang="fr-CA" sz="3600" dirty="0" smtClean="0">
              <a:solidFill>
                <a:schemeClr val="accent1">
                  <a:lumMod val="50000"/>
                </a:schemeClr>
              </a:solidFill>
            </a:endParaRPr>
          </a:p>
          <a:p>
            <a:endParaRPr lang="fr-CA" sz="3600" dirty="0" smtClean="0">
              <a:solidFill>
                <a:schemeClr val="accent1">
                  <a:lumMod val="20000"/>
                  <a:lumOff val="80000"/>
                </a:schemeClr>
              </a:solidFill>
            </a:endParaRPr>
          </a:p>
          <a:p>
            <a:r>
              <a:rPr lang="fr-CA" sz="3600" i="1" dirty="0" smtClean="0">
                <a:solidFill>
                  <a:schemeClr val="accent1">
                    <a:lumMod val="20000"/>
                    <a:lumOff val="80000"/>
                  </a:schemeClr>
                </a:solidFill>
              </a:rPr>
              <a:t>The </a:t>
            </a:r>
            <a:r>
              <a:rPr lang="fr-CA" sz="3600" i="1" dirty="0" err="1" smtClean="0">
                <a:solidFill>
                  <a:schemeClr val="accent1">
                    <a:lumMod val="20000"/>
                    <a:lumOff val="80000"/>
                  </a:schemeClr>
                </a:solidFill>
              </a:rPr>
              <a:t>teacher</a:t>
            </a:r>
            <a:r>
              <a:rPr lang="fr-CA" sz="3600" i="1" dirty="0" smtClean="0">
                <a:solidFill>
                  <a:schemeClr val="accent1">
                    <a:lumMod val="20000"/>
                    <a:lumOff val="80000"/>
                  </a:schemeClr>
                </a:solidFill>
              </a:rPr>
              <a:t> </a:t>
            </a:r>
            <a:r>
              <a:rPr lang="fr-CA" sz="3600" i="1" dirty="0" err="1" smtClean="0">
                <a:solidFill>
                  <a:schemeClr val="accent1">
                    <a:lumMod val="20000"/>
                    <a:lumOff val="80000"/>
                  </a:schemeClr>
                </a:solidFill>
              </a:rPr>
              <a:t>creates</a:t>
            </a:r>
            <a:r>
              <a:rPr lang="fr-CA" sz="3600" i="1" dirty="0" smtClean="0">
                <a:solidFill>
                  <a:schemeClr val="accent1">
                    <a:lumMod val="20000"/>
                    <a:lumOff val="80000"/>
                  </a:schemeClr>
                </a:solidFill>
              </a:rPr>
              <a:t>  a </a:t>
            </a:r>
            <a:r>
              <a:rPr lang="fr-CA" sz="3600" i="1" dirty="0" err="1" smtClean="0">
                <a:solidFill>
                  <a:schemeClr val="accent1">
                    <a:lumMod val="20000"/>
                    <a:lumOff val="80000"/>
                  </a:schemeClr>
                </a:solidFill>
              </a:rPr>
              <a:t>learning</a:t>
            </a:r>
            <a:r>
              <a:rPr lang="fr-CA" sz="3600" i="1" dirty="0" smtClean="0">
                <a:solidFill>
                  <a:schemeClr val="accent1">
                    <a:lumMod val="20000"/>
                    <a:lumOff val="80000"/>
                  </a:schemeClr>
                </a:solidFill>
              </a:rPr>
              <a:t> </a:t>
            </a:r>
            <a:r>
              <a:rPr lang="fr-CA" sz="3600" i="1" dirty="0" err="1" smtClean="0">
                <a:solidFill>
                  <a:schemeClr val="accent1">
                    <a:lumMod val="20000"/>
                    <a:lumOff val="80000"/>
                  </a:schemeClr>
                </a:solidFill>
              </a:rPr>
              <a:t>environment</a:t>
            </a:r>
            <a:r>
              <a:rPr lang="fr-CA" sz="3600" i="1" dirty="0" smtClean="0">
                <a:solidFill>
                  <a:schemeClr val="accent1">
                    <a:lumMod val="20000"/>
                    <a:lumOff val="80000"/>
                  </a:schemeClr>
                </a:solidFill>
              </a:rPr>
              <a:t> for </a:t>
            </a:r>
            <a:r>
              <a:rPr lang="fr-CA" sz="3600" i="1" dirty="0" err="1" smtClean="0">
                <a:solidFill>
                  <a:schemeClr val="accent1">
                    <a:lumMod val="20000"/>
                    <a:lumOff val="80000"/>
                  </a:schemeClr>
                </a:solidFill>
              </a:rPr>
              <a:t>students</a:t>
            </a:r>
            <a:r>
              <a:rPr lang="fr-CA" sz="3600" i="1" dirty="0" smtClean="0">
                <a:solidFill>
                  <a:schemeClr val="accent1">
                    <a:lumMod val="20000"/>
                    <a:lumOff val="80000"/>
                  </a:schemeClr>
                </a:solidFill>
              </a:rPr>
              <a:t> </a:t>
            </a:r>
            <a:r>
              <a:rPr lang="fr-CA" sz="3600" i="1" dirty="0" err="1" smtClean="0">
                <a:solidFill>
                  <a:schemeClr val="accent1">
                    <a:lumMod val="20000"/>
                    <a:lumOff val="80000"/>
                  </a:schemeClr>
                </a:solidFill>
              </a:rPr>
              <a:t>with</a:t>
            </a:r>
            <a:r>
              <a:rPr lang="fr-CA" sz="3600" i="1" dirty="0" smtClean="0">
                <a:solidFill>
                  <a:schemeClr val="accent1">
                    <a:lumMod val="20000"/>
                    <a:lumOff val="80000"/>
                  </a:schemeClr>
                </a:solidFill>
              </a:rPr>
              <a:t> </a:t>
            </a:r>
            <a:r>
              <a:rPr lang="fr-CA" sz="3600" i="1" dirty="0" err="1" smtClean="0">
                <a:solidFill>
                  <a:schemeClr val="accent1">
                    <a:lumMod val="20000"/>
                    <a:lumOff val="80000"/>
                  </a:schemeClr>
                </a:solidFill>
              </a:rPr>
              <a:t>singing</a:t>
            </a:r>
            <a:r>
              <a:rPr lang="fr-CA" sz="3600" i="1" dirty="0" smtClean="0">
                <a:solidFill>
                  <a:schemeClr val="accent1">
                    <a:lumMod val="20000"/>
                    <a:lumOff val="80000"/>
                  </a:schemeClr>
                </a:solidFill>
              </a:rPr>
              <a:t> of simple </a:t>
            </a:r>
            <a:r>
              <a:rPr lang="fr-CA" sz="3600" i="1" dirty="0" err="1" smtClean="0">
                <a:solidFill>
                  <a:schemeClr val="accent1">
                    <a:lumMod val="20000"/>
                    <a:lumOff val="80000"/>
                  </a:schemeClr>
                </a:solidFill>
              </a:rPr>
              <a:t>songs</a:t>
            </a:r>
            <a:r>
              <a:rPr lang="fr-CA" sz="3600" i="1" dirty="0" smtClean="0">
                <a:solidFill>
                  <a:schemeClr val="accent1">
                    <a:lumMod val="20000"/>
                    <a:lumOff val="80000"/>
                  </a:schemeClr>
                </a:solidFill>
              </a:rPr>
              <a:t>, </a:t>
            </a:r>
            <a:r>
              <a:rPr lang="fr-CA" sz="3600" i="1" dirty="0" err="1" smtClean="0">
                <a:solidFill>
                  <a:schemeClr val="accent1">
                    <a:lumMod val="20000"/>
                    <a:lumOff val="80000"/>
                  </a:schemeClr>
                </a:solidFill>
              </a:rPr>
              <a:t>repetition</a:t>
            </a:r>
            <a:r>
              <a:rPr lang="fr-CA" sz="3600" i="1" dirty="0" smtClean="0">
                <a:solidFill>
                  <a:schemeClr val="accent1">
                    <a:lumMod val="20000"/>
                    <a:lumOff val="80000"/>
                  </a:schemeClr>
                </a:solidFill>
              </a:rPr>
              <a:t> and </a:t>
            </a:r>
            <a:r>
              <a:rPr lang="fr-CA" sz="3600" i="1" dirty="0" err="1" smtClean="0">
                <a:solidFill>
                  <a:schemeClr val="accent1">
                    <a:lumMod val="20000"/>
                    <a:lumOff val="80000"/>
                  </a:schemeClr>
                </a:solidFill>
              </a:rPr>
              <a:t>reuse</a:t>
            </a:r>
            <a:r>
              <a:rPr lang="fr-CA" sz="3600" i="1" dirty="0" smtClean="0">
                <a:solidFill>
                  <a:schemeClr val="accent1">
                    <a:lumMod val="20000"/>
                    <a:lumOff val="80000"/>
                  </a:schemeClr>
                </a:solidFill>
              </a:rPr>
              <a:t> of groups of </a:t>
            </a:r>
            <a:r>
              <a:rPr lang="fr-CA" sz="3600" i="1" dirty="0" err="1" smtClean="0">
                <a:solidFill>
                  <a:schemeClr val="accent1">
                    <a:lumMod val="20000"/>
                    <a:lumOff val="80000"/>
                  </a:schemeClr>
                </a:solidFill>
              </a:rPr>
              <a:t>words</a:t>
            </a:r>
            <a:r>
              <a:rPr lang="fr-CA" sz="3600" i="1" dirty="0" smtClean="0">
                <a:solidFill>
                  <a:schemeClr val="accent1">
                    <a:lumMod val="20000"/>
                    <a:lumOff val="80000"/>
                  </a:schemeClr>
                </a:solidFill>
              </a:rPr>
              <a:t>.  </a:t>
            </a:r>
            <a:r>
              <a:rPr lang="fr-CA" sz="3600" i="1" dirty="0" err="1" smtClean="0">
                <a:solidFill>
                  <a:schemeClr val="accent1">
                    <a:lumMod val="20000"/>
                    <a:lumOff val="80000"/>
                  </a:schemeClr>
                </a:solidFill>
              </a:rPr>
              <a:t>Students</a:t>
            </a:r>
            <a:r>
              <a:rPr lang="fr-CA" sz="3600" i="1" dirty="0" smtClean="0">
                <a:solidFill>
                  <a:schemeClr val="accent1">
                    <a:lumMod val="20000"/>
                    <a:lumOff val="80000"/>
                  </a:schemeClr>
                </a:solidFill>
              </a:rPr>
              <a:t> </a:t>
            </a:r>
            <a:r>
              <a:rPr lang="fr-CA" sz="3600" i="1" dirty="0" err="1" smtClean="0">
                <a:solidFill>
                  <a:schemeClr val="accent1">
                    <a:lumMod val="20000"/>
                    <a:lumOff val="80000"/>
                  </a:schemeClr>
                </a:solidFill>
              </a:rPr>
              <a:t>will</a:t>
            </a:r>
            <a:r>
              <a:rPr lang="fr-CA" sz="3600" i="1" dirty="0" smtClean="0">
                <a:solidFill>
                  <a:schemeClr val="accent1">
                    <a:lumMod val="20000"/>
                    <a:lumOff val="80000"/>
                  </a:schemeClr>
                </a:solidFill>
              </a:rPr>
              <a:t> use </a:t>
            </a:r>
            <a:r>
              <a:rPr lang="fr-CA" sz="3600" i="1" dirty="0" err="1" smtClean="0">
                <a:solidFill>
                  <a:schemeClr val="accent1">
                    <a:lumMod val="20000"/>
                    <a:lumOff val="80000"/>
                  </a:schemeClr>
                </a:solidFill>
              </a:rPr>
              <a:t>these</a:t>
            </a:r>
            <a:r>
              <a:rPr lang="fr-CA" sz="3600" i="1" dirty="0" smtClean="0">
                <a:solidFill>
                  <a:schemeClr val="accent1">
                    <a:lumMod val="20000"/>
                    <a:lumOff val="80000"/>
                  </a:schemeClr>
                </a:solidFill>
              </a:rPr>
              <a:t> </a:t>
            </a:r>
            <a:r>
              <a:rPr lang="fr-CA" sz="3600" i="1" dirty="0" err="1" smtClean="0">
                <a:solidFill>
                  <a:schemeClr val="accent1">
                    <a:lumMod val="20000"/>
                    <a:lumOff val="80000"/>
                  </a:schemeClr>
                </a:solidFill>
              </a:rPr>
              <a:t>same</a:t>
            </a:r>
            <a:r>
              <a:rPr lang="fr-CA" sz="3600" i="1" dirty="0" smtClean="0">
                <a:solidFill>
                  <a:schemeClr val="accent1">
                    <a:lumMod val="20000"/>
                    <a:lumOff val="80000"/>
                  </a:schemeClr>
                </a:solidFill>
              </a:rPr>
              <a:t> </a:t>
            </a:r>
            <a:r>
              <a:rPr lang="fr-CA" sz="3600" i="1" dirty="0" err="1" smtClean="0">
                <a:solidFill>
                  <a:schemeClr val="accent1">
                    <a:lumMod val="20000"/>
                    <a:lumOff val="80000"/>
                  </a:schemeClr>
                </a:solidFill>
              </a:rPr>
              <a:t>words</a:t>
            </a:r>
            <a:r>
              <a:rPr lang="fr-CA" sz="3600" i="1" dirty="0" smtClean="0">
                <a:solidFill>
                  <a:schemeClr val="accent1">
                    <a:lumMod val="20000"/>
                    <a:lumOff val="80000"/>
                  </a:schemeClr>
                </a:solidFill>
              </a:rPr>
              <a:t> to express </a:t>
            </a:r>
            <a:r>
              <a:rPr lang="fr-CA" sz="3600" i="1" dirty="0" err="1" smtClean="0">
                <a:solidFill>
                  <a:schemeClr val="accent1">
                    <a:lumMod val="20000"/>
                    <a:lumOff val="80000"/>
                  </a:schemeClr>
                </a:solidFill>
              </a:rPr>
              <a:t>themselves</a:t>
            </a:r>
            <a:r>
              <a:rPr lang="fr-CA" sz="3600" i="1" dirty="0" smtClean="0">
                <a:solidFill>
                  <a:schemeClr val="accent1">
                    <a:lumMod val="20000"/>
                    <a:lumOff val="80000"/>
                  </a:schemeClr>
                </a:solidFill>
              </a:rPr>
              <a:t> and </a:t>
            </a:r>
            <a:r>
              <a:rPr lang="fr-CA" sz="3600" i="1" dirty="0" err="1" smtClean="0">
                <a:solidFill>
                  <a:schemeClr val="accent1">
                    <a:lumMod val="20000"/>
                    <a:lumOff val="80000"/>
                  </a:schemeClr>
                </a:solidFill>
              </a:rPr>
              <a:t>understanding</a:t>
            </a:r>
            <a:r>
              <a:rPr lang="fr-CA" sz="3600" i="1" dirty="0" smtClean="0">
                <a:solidFill>
                  <a:schemeClr val="accent1">
                    <a:lumMod val="20000"/>
                    <a:lumOff val="80000"/>
                  </a:schemeClr>
                </a:solidFill>
              </a:rPr>
              <a:t>.</a:t>
            </a:r>
          </a:p>
          <a:p>
            <a:endParaRPr lang="fr-CA" sz="3600" dirty="0">
              <a:solidFill>
                <a:schemeClr val="accent1">
                  <a:lumMod val="50000"/>
                </a:schemeClr>
              </a:solidFill>
            </a:endParaRPr>
          </a:p>
          <a:p>
            <a:endParaRPr lang="fr-CA" sz="3600" dirty="0">
              <a:solidFill>
                <a:schemeClr val="accent1">
                  <a:lumMod val="50000"/>
                </a:schemeClr>
              </a:solidFill>
            </a:endParaRPr>
          </a:p>
        </p:txBody>
      </p:sp>
      <p:pic>
        <p:nvPicPr>
          <p:cNvPr id="11" name="Imag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3222" y="6157077"/>
            <a:ext cx="1147814" cy="485023"/>
          </a:xfrm>
          <a:prstGeom prst="rect">
            <a:avLst/>
          </a:prstGeom>
        </p:spPr>
      </p:pic>
      <p:sp>
        <p:nvSpPr>
          <p:cNvPr id="12" name="Organigramme : Connecteur 11"/>
          <p:cNvSpPr/>
          <p:nvPr/>
        </p:nvSpPr>
        <p:spPr>
          <a:xfrm>
            <a:off x="75355" y="5055373"/>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Cycle 1</a:t>
            </a:r>
            <a:endParaRPr lang="fr-CA" sz="1400" b="1"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315949976"/>
      </p:ext>
    </p:extLst>
  </p:cSld>
  <p:clrMapOvr>
    <a:masterClrMapping/>
  </p:clrMapOvr>
  <mc:AlternateContent xmlns:mc="http://schemas.openxmlformats.org/markup-compatibility/2006" xmlns:p14="http://schemas.microsoft.com/office/powerpoint/2010/main">
    <mc:Choice Requires="p14">
      <p:transition spd="med" p14:dur="700" advTm="19133">
        <p:fade/>
      </p:transition>
    </mc:Choice>
    <mc:Fallback xmlns="">
      <p:transition spd="med" advTm="191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2634510" y="412750"/>
            <a:ext cx="6572250" cy="3892550"/>
          </a:xfrm>
          <a:prstGeom prst="ellipse">
            <a:avLst/>
          </a:prstGeom>
          <a:solidFill>
            <a:srgbClr val="00CCFF"/>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b="1" dirty="0" smtClean="0">
                <a:solidFill>
                  <a:schemeClr val="accent1">
                    <a:lumMod val="50000"/>
                  </a:schemeClr>
                </a:solidFill>
              </a:rPr>
              <a:t>C2: To </a:t>
            </a:r>
            <a:r>
              <a:rPr lang="fr-CA" sz="3600" b="1" dirty="0" err="1" smtClean="0">
                <a:solidFill>
                  <a:schemeClr val="accent1">
                    <a:lumMod val="50000"/>
                  </a:schemeClr>
                </a:solidFill>
              </a:rPr>
              <a:t>interact</a:t>
            </a:r>
            <a:r>
              <a:rPr lang="fr-CA" sz="3600" b="1" dirty="0" smtClean="0">
                <a:solidFill>
                  <a:schemeClr val="accent1">
                    <a:lumMod val="50000"/>
                  </a:schemeClr>
                </a:solidFill>
              </a:rPr>
              <a:t> </a:t>
            </a:r>
            <a:r>
              <a:rPr lang="fr-CA" sz="3600" b="1" dirty="0" err="1" smtClean="0">
                <a:solidFill>
                  <a:schemeClr val="accent1">
                    <a:lumMod val="50000"/>
                  </a:schemeClr>
                </a:solidFill>
              </a:rPr>
              <a:t>orally</a:t>
            </a:r>
            <a:r>
              <a:rPr lang="fr-CA" sz="3600" b="1" dirty="0" smtClean="0">
                <a:solidFill>
                  <a:schemeClr val="accent1">
                    <a:lumMod val="50000"/>
                  </a:schemeClr>
                </a:solidFill>
              </a:rPr>
              <a:t> in English</a:t>
            </a:r>
          </a:p>
          <a:p>
            <a:pPr algn="ctr"/>
            <a:r>
              <a:rPr lang="fr-CA" sz="3600" b="1" dirty="0" smtClean="0">
                <a:solidFill>
                  <a:schemeClr val="accent1">
                    <a:lumMod val="50000"/>
                  </a:schemeClr>
                </a:solidFill>
              </a:rPr>
              <a:t>40%</a:t>
            </a:r>
            <a:endParaRPr lang="fr-CA" sz="3600" b="1" dirty="0">
              <a:solidFill>
                <a:schemeClr val="accent1">
                  <a:lumMod val="50000"/>
                </a:schemeClr>
              </a:solidFill>
            </a:endParaRPr>
          </a:p>
        </p:txBody>
      </p:sp>
      <p:sp>
        <p:nvSpPr>
          <p:cNvPr id="8" name="Bulle ronde 7"/>
          <p:cNvSpPr/>
          <p:nvPr/>
        </p:nvSpPr>
        <p:spPr>
          <a:xfrm>
            <a:off x="330570" y="241300"/>
            <a:ext cx="1714500" cy="898398"/>
          </a:xfrm>
          <a:prstGeom prst="wedgeEllipseCallout">
            <a:avLst>
              <a:gd name="adj1" fmla="val 54167"/>
              <a:gd name="adj2" fmla="val 8426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dirty="0" smtClean="0">
                <a:solidFill>
                  <a:schemeClr val="accent1">
                    <a:lumMod val="50000"/>
                  </a:schemeClr>
                </a:solidFill>
              </a:rPr>
              <a:t>Hello!</a:t>
            </a:r>
            <a:endParaRPr lang="fr-CA" sz="2800" dirty="0">
              <a:solidFill>
                <a:schemeClr val="accent1">
                  <a:lumMod val="50000"/>
                </a:schemeClr>
              </a:solidFill>
            </a:endParaRPr>
          </a:p>
        </p:txBody>
      </p:sp>
      <p:sp>
        <p:nvSpPr>
          <p:cNvPr id="9" name="Bulle ronde 8"/>
          <p:cNvSpPr/>
          <p:nvPr/>
        </p:nvSpPr>
        <p:spPr>
          <a:xfrm>
            <a:off x="6386326" y="4666466"/>
            <a:ext cx="2330820" cy="1439672"/>
          </a:xfrm>
          <a:prstGeom prst="wedgeEllipseCallout">
            <a:avLst>
              <a:gd name="adj1" fmla="val -52590"/>
              <a:gd name="adj2" fmla="val 67302"/>
            </a:avLst>
          </a:prstGeom>
          <a:solidFill>
            <a:srgbClr val="B0E6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dirty="0" smtClean="0">
                <a:solidFill>
                  <a:schemeClr val="accent1">
                    <a:lumMod val="50000"/>
                  </a:schemeClr>
                </a:solidFill>
              </a:rPr>
              <a:t>It </a:t>
            </a:r>
            <a:r>
              <a:rPr lang="fr-CA" sz="2800" dirty="0" err="1" smtClean="0">
                <a:solidFill>
                  <a:schemeClr val="accent1">
                    <a:lumMod val="50000"/>
                  </a:schemeClr>
                </a:solidFill>
              </a:rPr>
              <a:t>is</a:t>
            </a:r>
            <a:r>
              <a:rPr lang="fr-CA" sz="2800" dirty="0" smtClean="0">
                <a:solidFill>
                  <a:schemeClr val="accent1">
                    <a:lumMod val="50000"/>
                  </a:schemeClr>
                </a:solidFill>
              </a:rPr>
              <a:t> </a:t>
            </a:r>
            <a:r>
              <a:rPr lang="fr-CA" sz="2800" dirty="0" err="1" smtClean="0">
                <a:solidFill>
                  <a:schemeClr val="accent1">
                    <a:lumMod val="50000"/>
                  </a:schemeClr>
                </a:solidFill>
              </a:rPr>
              <a:t>snowing</a:t>
            </a:r>
            <a:r>
              <a:rPr lang="fr-CA" sz="2800" dirty="0" smtClean="0">
                <a:solidFill>
                  <a:schemeClr val="accent1">
                    <a:lumMod val="50000"/>
                  </a:schemeClr>
                </a:solidFill>
              </a:rPr>
              <a:t>.</a:t>
            </a:r>
            <a:endParaRPr lang="fr-CA" sz="2800" dirty="0">
              <a:solidFill>
                <a:schemeClr val="accent1">
                  <a:lumMod val="50000"/>
                </a:schemeClr>
              </a:solidFill>
            </a:endParaRPr>
          </a:p>
        </p:txBody>
      </p:sp>
      <p:sp>
        <p:nvSpPr>
          <p:cNvPr id="10" name="Bulle ronde 9"/>
          <p:cNvSpPr/>
          <p:nvPr/>
        </p:nvSpPr>
        <p:spPr>
          <a:xfrm>
            <a:off x="9645650" y="417449"/>
            <a:ext cx="2127250" cy="1309346"/>
          </a:xfrm>
          <a:prstGeom prst="wedgeEllipseCallout">
            <a:avLst>
              <a:gd name="adj1" fmla="val -53941"/>
              <a:gd name="adj2" fmla="val 7578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dirty="0" smtClean="0">
                <a:solidFill>
                  <a:schemeClr val="accent1">
                    <a:lumMod val="50000"/>
                  </a:schemeClr>
                </a:solidFill>
              </a:rPr>
              <a:t>I </a:t>
            </a:r>
            <a:r>
              <a:rPr lang="fr-CA" sz="2800" dirty="0" err="1" smtClean="0">
                <a:solidFill>
                  <a:schemeClr val="accent1">
                    <a:lumMod val="50000"/>
                  </a:schemeClr>
                </a:solidFill>
              </a:rPr>
              <a:t>like</a:t>
            </a:r>
            <a:r>
              <a:rPr lang="fr-CA" sz="2800" dirty="0" smtClean="0">
                <a:solidFill>
                  <a:schemeClr val="accent1">
                    <a:lumMod val="50000"/>
                  </a:schemeClr>
                </a:solidFill>
              </a:rPr>
              <a:t> pizza.</a:t>
            </a:r>
            <a:endParaRPr lang="fr-CA" sz="2800" dirty="0">
              <a:solidFill>
                <a:schemeClr val="accent1">
                  <a:lumMod val="50000"/>
                </a:schemeClr>
              </a:solidFill>
            </a:endParaRPr>
          </a:p>
        </p:txBody>
      </p:sp>
      <p:sp>
        <p:nvSpPr>
          <p:cNvPr id="11" name="Bulle ronde 10"/>
          <p:cNvSpPr/>
          <p:nvPr/>
        </p:nvSpPr>
        <p:spPr>
          <a:xfrm>
            <a:off x="635370" y="3406902"/>
            <a:ext cx="2171884" cy="898398"/>
          </a:xfrm>
          <a:prstGeom prst="wedgeEllipseCallout">
            <a:avLst>
              <a:gd name="adj1" fmla="val 54167"/>
              <a:gd name="adj2" fmla="val 8426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chemeClr val="accent1">
                    <a:lumMod val="50000"/>
                  </a:schemeClr>
                </a:solidFill>
              </a:rPr>
              <a:t>I </a:t>
            </a:r>
            <a:r>
              <a:rPr lang="fr-CA" sz="2400" dirty="0" err="1" smtClean="0">
                <a:solidFill>
                  <a:schemeClr val="accent1">
                    <a:lumMod val="50000"/>
                  </a:schemeClr>
                </a:solidFill>
              </a:rPr>
              <a:t>see</a:t>
            </a:r>
            <a:r>
              <a:rPr lang="fr-CA" sz="2400" dirty="0" smtClean="0">
                <a:solidFill>
                  <a:schemeClr val="accent1">
                    <a:lumMod val="50000"/>
                  </a:schemeClr>
                </a:solidFill>
              </a:rPr>
              <a:t> a cat</a:t>
            </a:r>
            <a:r>
              <a:rPr lang="fr-CA" dirty="0" smtClean="0">
                <a:solidFill>
                  <a:schemeClr val="accent1">
                    <a:lumMod val="50000"/>
                  </a:schemeClr>
                </a:solidFill>
              </a:rPr>
              <a:t>!</a:t>
            </a:r>
            <a:endParaRPr lang="fr-CA" dirty="0">
              <a:solidFill>
                <a:schemeClr val="accent1">
                  <a:lumMod val="50000"/>
                </a:schemeClr>
              </a:solidFill>
            </a:endParaRPr>
          </a:p>
        </p:txBody>
      </p:sp>
      <p:sp>
        <p:nvSpPr>
          <p:cNvPr id="12" name="Bulle ronde 11"/>
          <p:cNvSpPr/>
          <p:nvPr/>
        </p:nvSpPr>
        <p:spPr>
          <a:xfrm>
            <a:off x="2807254" y="4515047"/>
            <a:ext cx="2602945" cy="1039622"/>
          </a:xfrm>
          <a:prstGeom prst="wedgeEllipseCallout">
            <a:avLst>
              <a:gd name="adj1" fmla="val -52590"/>
              <a:gd name="adj2" fmla="val 6730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dirty="0" smtClean="0">
                <a:solidFill>
                  <a:schemeClr val="accent1">
                    <a:lumMod val="50000"/>
                  </a:schemeClr>
                </a:solidFill>
              </a:rPr>
              <a:t>I </a:t>
            </a:r>
            <a:r>
              <a:rPr lang="fr-CA" sz="2800" dirty="0" err="1" smtClean="0">
                <a:solidFill>
                  <a:schemeClr val="accent1">
                    <a:lumMod val="50000"/>
                  </a:schemeClr>
                </a:solidFill>
              </a:rPr>
              <a:t>like</a:t>
            </a:r>
            <a:r>
              <a:rPr lang="fr-CA" sz="2800" dirty="0" smtClean="0">
                <a:solidFill>
                  <a:schemeClr val="accent1">
                    <a:lumMod val="50000"/>
                  </a:schemeClr>
                </a:solidFill>
              </a:rPr>
              <a:t> </a:t>
            </a:r>
            <a:r>
              <a:rPr lang="fr-CA" sz="2800" dirty="0" err="1" smtClean="0">
                <a:solidFill>
                  <a:schemeClr val="accent1">
                    <a:lumMod val="50000"/>
                  </a:schemeClr>
                </a:solidFill>
              </a:rPr>
              <a:t>blue</a:t>
            </a:r>
            <a:r>
              <a:rPr lang="fr-CA" sz="2000" dirty="0" smtClean="0">
                <a:solidFill>
                  <a:schemeClr val="accent1">
                    <a:lumMod val="50000"/>
                  </a:schemeClr>
                </a:solidFill>
              </a:rPr>
              <a:t>.</a:t>
            </a:r>
            <a:endParaRPr lang="fr-CA" sz="2000" dirty="0">
              <a:solidFill>
                <a:schemeClr val="accent1">
                  <a:lumMod val="50000"/>
                </a:schemeClr>
              </a:solidFill>
            </a:endParaRPr>
          </a:p>
        </p:txBody>
      </p:sp>
      <p:sp>
        <p:nvSpPr>
          <p:cNvPr id="13" name="Bulle ronde 12"/>
          <p:cNvSpPr/>
          <p:nvPr/>
        </p:nvSpPr>
        <p:spPr>
          <a:xfrm>
            <a:off x="9696450" y="2406638"/>
            <a:ext cx="2076450" cy="1058672"/>
          </a:xfrm>
          <a:prstGeom prst="wedgeEllipseCallout">
            <a:avLst>
              <a:gd name="adj1" fmla="val 54167"/>
              <a:gd name="adj2" fmla="val 84266"/>
            </a:avLst>
          </a:prstGeom>
          <a:solidFill>
            <a:srgbClr val="B4F6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chemeClr val="accent1">
                    <a:lumMod val="50000"/>
                  </a:schemeClr>
                </a:solidFill>
              </a:rPr>
              <a:t>Goodbye</a:t>
            </a:r>
            <a:endParaRPr lang="fr-CA" dirty="0"/>
          </a:p>
        </p:txBody>
      </p:sp>
      <p:sp>
        <p:nvSpPr>
          <p:cNvPr id="14" name="Bulle ronde 13"/>
          <p:cNvSpPr/>
          <p:nvPr/>
        </p:nvSpPr>
        <p:spPr>
          <a:xfrm>
            <a:off x="346260" y="1800084"/>
            <a:ext cx="2076450" cy="1058672"/>
          </a:xfrm>
          <a:prstGeom prst="wedgeEllipseCallout">
            <a:avLst>
              <a:gd name="adj1" fmla="val 54167"/>
              <a:gd name="adj2" fmla="val 84266"/>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dirty="0" smtClean="0">
                <a:solidFill>
                  <a:schemeClr val="accent1">
                    <a:lumMod val="50000"/>
                  </a:schemeClr>
                </a:solidFill>
              </a:rPr>
              <a:t>Help!</a:t>
            </a:r>
            <a:endParaRPr lang="fr-CA" sz="3200" dirty="0">
              <a:solidFill>
                <a:schemeClr val="accent1">
                  <a:lumMod val="50000"/>
                </a:schemeClr>
              </a:solidFill>
            </a:endParaRPr>
          </a:p>
        </p:txBody>
      </p:sp>
      <p:sp>
        <p:nvSpPr>
          <p:cNvPr id="15" name="Bulle ronde 14"/>
          <p:cNvSpPr/>
          <p:nvPr/>
        </p:nvSpPr>
        <p:spPr>
          <a:xfrm>
            <a:off x="9206760" y="4145153"/>
            <a:ext cx="2330820" cy="1439672"/>
          </a:xfrm>
          <a:prstGeom prst="wedgeEllipseCallout">
            <a:avLst>
              <a:gd name="adj1" fmla="val -52590"/>
              <a:gd name="adj2" fmla="val 6730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dirty="0" smtClean="0">
                <a:solidFill>
                  <a:schemeClr val="accent1">
                    <a:lumMod val="50000"/>
                  </a:schemeClr>
                </a:solidFill>
              </a:rPr>
              <a:t>I have a dog.</a:t>
            </a:r>
            <a:endParaRPr lang="fr-CA" sz="2800" dirty="0">
              <a:solidFill>
                <a:schemeClr val="accent1">
                  <a:lumMod val="50000"/>
                </a:schemeClr>
              </a:solidFill>
            </a:endParaRPr>
          </a:p>
        </p:txBody>
      </p:sp>
      <p:sp>
        <p:nvSpPr>
          <p:cNvPr id="17" name="Ellipse 16"/>
          <p:cNvSpPr/>
          <p:nvPr/>
        </p:nvSpPr>
        <p:spPr>
          <a:xfrm>
            <a:off x="2591539" y="91043"/>
            <a:ext cx="6787965" cy="4470549"/>
          </a:xfrm>
          <a:prstGeom prst="ellipse">
            <a:avLst/>
          </a:prstGeom>
          <a:solidFill>
            <a:srgbClr val="00B0F0"/>
          </a:solidFill>
          <a:ln w="28575">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b="1" dirty="0" smtClean="0"/>
              <a:t>C1: To </a:t>
            </a:r>
            <a:r>
              <a:rPr lang="fr-CA" sz="4000" b="1" dirty="0" err="1" smtClean="0"/>
              <a:t>act</a:t>
            </a:r>
            <a:r>
              <a:rPr lang="fr-CA" sz="4000" b="1" dirty="0" smtClean="0"/>
              <a:t> on </a:t>
            </a:r>
            <a:r>
              <a:rPr lang="fr-CA" sz="4000" b="1" dirty="0" err="1" smtClean="0"/>
              <a:t>understanding</a:t>
            </a:r>
            <a:r>
              <a:rPr lang="fr-CA" sz="4000" b="1" dirty="0" smtClean="0"/>
              <a:t> of </a:t>
            </a:r>
            <a:r>
              <a:rPr lang="fr-CA" sz="4000" b="1" dirty="0" err="1" smtClean="0"/>
              <a:t>texts</a:t>
            </a:r>
            <a:r>
              <a:rPr lang="fr-CA" sz="4000" b="1" dirty="0" smtClean="0"/>
              <a:t>.</a:t>
            </a:r>
          </a:p>
          <a:p>
            <a:pPr algn="ctr"/>
            <a:r>
              <a:rPr lang="fr-CA" sz="4000" b="1" dirty="0" smtClean="0"/>
              <a:t>60%</a:t>
            </a:r>
            <a:endParaRPr lang="fr-CA" sz="4000" b="1" dirty="0"/>
          </a:p>
        </p:txBody>
      </p:sp>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671" y="6156383"/>
            <a:ext cx="1147814" cy="485023"/>
          </a:xfrm>
          <a:prstGeom prst="rect">
            <a:avLst/>
          </a:prstGeom>
        </p:spPr>
      </p:pic>
      <p:sp>
        <p:nvSpPr>
          <p:cNvPr id="18" name="Organigramme : Connecteur 17"/>
          <p:cNvSpPr/>
          <p:nvPr/>
        </p:nvSpPr>
        <p:spPr>
          <a:xfrm>
            <a:off x="110734" y="4967035"/>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Cycle 1</a:t>
            </a:r>
            <a:endParaRPr lang="fr-CA" sz="1400" b="1"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94583344"/>
      </p:ext>
    </p:extLst>
  </p:cSld>
  <p:clrMapOvr>
    <a:masterClrMapping/>
  </p:clrMapOvr>
  <mc:AlternateContent xmlns:mc="http://schemas.openxmlformats.org/markup-compatibility/2006" xmlns:p14="http://schemas.microsoft.com/office/powerpoint/2010/main">
    <mc:Choice Requires="p14">
      <p:transition spd="med" p14:dur="700" advTm="11873">
        <p:fade/>
      </p:transition>
    </mc:Choice>
    <mc:Fallback xmlns="">
      <p:transition spd="med" advTm="118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5086" y="324688"/>
            <a:ext cx="1147814" cy="485023"/>
          </a:xfrm>
          <a:prstGeom prst="rect">
            <a:avLst/>
          </a:prstGeom>
        </p:spPr>
      </p:pic>
      <p:sp>
        <p:nvSpPr>
          <p:cNvPr id="6" name="Organigramme : Connecteur 5"/>
          <p:cNvSpPr/>
          <p:nvPr/>
        </p:nvSpPr>
        <p:spPr>
          <a:xfrm>
            <a:off x="10367219" y="1059431"/>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Cycle 1</a:t>
            </a:r>
            <a:endParaRPr lang="fr-CA" sz="1400" b="1" dirty="0"/>
          </a:p>
        </p:txBody>
      </p:sp>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7732" y="567199"/>
            <a:ext cx="7838364" cy="4909184"/>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910203231"/>
      </p:ext>
    </p:extLst>
  </p:cSld>
  <p:clrMapOvr>
    <a:masterClrMapping/>
  </p:clrMapOvr>
  <mc:AlternateContent xmlns:mc="http://schemas.openxmlformats.org/markup-compatibility/2006" xmlns:p14="http://schemas.microsoft.com/office/powerpoint/2010/main">
    <mc:Choice Requires="p14">
      <p:transition spd="med" p14:dur="700" advTm="6634">
        <p:fade/>
      </p:transition>
    </mc:Choice>
    <mc:Fallback xmlns="">
      <p:transition spd="med" advTm="66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1613" y="428320"/>
            <a:ext cx="9200450" cy="5403049"/>
          </a:xfrm>
          <a:prstGeom prst="rect">
            <a:avLst/>
          </a:prstGeom>
        </p:spPr>
      </p:pic>
      <p:sp>
        <p:nvSpPr>
          <p:cNvPr id="2" name="Ellipse 1"/>
          <p:cNvSpPr/>
          <p:nvPr/>
        </p:nvSpPr>
        <p:spPr>
          <a:xfrm>
            <a:off x="5430561" y="1777814"/>
            <a:ext cx="1162555" cy="8330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à coins arrondis 11"/>
          <p:cNvSpPr/>
          <p:nvPr/>
        </p:nvSpPr>
        <p:spPr>
          <a:xfrm>
            <a:off x="410577" y="105838"/>
            <a:ext cx="4612537" cy="176684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smtClean="0">
                <a:solidFill>
                  <a:schemeClr val="accent1">
                    <a:lumMod val="75000"/>
                  </a:schemeClr>
                </a:solidFill>
              </a:rPr>
              <a:t>*</a:t>
            </a:r>
            <a:r>
              <a:rPr lang="fr-CA" sz="2800" b="1" dirty="0" err="1" smtClean="0">
                <a:solidFill>
                  <a:schemeClr val="accent1">
                    <a:lumMod val="75000"/>
                  </a:schemeClr>
                </a:solidFill>
              </a:rPr>
              <a:t>Teaching</a:t>
            </a:r>
            <a:r>
              <a:rPr lang="fr-CA" sz="2800" b="1" dirty="0" smtClean="0">
                <a:solidFill>
                  <a:schemeClr val="accent1">
                    <a:lumMod val="75000"/>
                  </a:schemeClr>
                </a:solidFill>
              </a:rPr>
              <a:t> </a:t>
            </a:r>
            <a:r>
              <a:rPr lang="fr-CA" sz="2800" b="1" dirty="0" err="1" smtClean="0">
                <a:solidFill>
                  <a:schemeClr val="accent1">
                    <a:lumMod val="75000"/>
                  </a:schemeClr>
                </a:solidFill>
              </a:rPr>
              <a:t>that</a:t>
            </a:r>
            <a:r>
              <a:rPr lang="fr-CA" sz="2800" b="1" dirty="0" smtClean="0">
                <a:solidFill>
                  <a:schemeClr val="accent1">
                    <a:lumMod val="75000"/>
                  </a:schemeClr>
                </a:solidFill>
              </a:rPr>
              <a:t> supports </a:t>
            </a:r>
            <a:r>
              <a:rPr lang="fr-CA" sz="2800" b="1" dirty="0" err="1" smtClean="0">
                <a:solidFill>
                  <a:schemeClr val="accent1">
                    <a:lumMod val="75000"/>
                  </a:schemeClr>
                </a:solidFill>
              </a:rPr>
              <a:t>learning</a:t>
            </a:r>
            <a:r>
              <a:rPr lang="fr-CA" sz="2800" b="1" dirty="0" smtClean="0">
                <a:solidFill>
                  <a:schemeClr val="accent1">
                    <a:lumMod val="75000"/>
                  </a:schemeClr>
                </a:solidFill>
              </a:rPr>
              <a:t>*</a:t>
            </a:r>
            <a:endParaRPr lang="fr-CA" sz="2800" b="1" dirty="0">
              <a:solidFill>
                <a:schemeClr val="accent1">
                  <a:lumMod val="75000"/>
                </a:schemeClr>
              </a:solidFill>
            </a:endParaRPr>
          </a:p>
        </p:txBody>
      </p:sp>
      <p:sp>
        <p:nvSpPr>
          <p:cNvPr id="13" name="Flèche droite 12"/>
          <p:cNvSpPr/>
          <p:nvPr/>
        </p:nvSpPr>
        <p:spPr>
          <a:xfrm rot="2560466">
            <a:off x="154839" y="2156978"/>
            <a:ext cx="2114745" cy="907697"/>
          </a:xfrm>
          <a:prstGeom prst="rightArrow">
            <a:avLst/>
          </a:prstGeom>
          <a:noFill/>
          <a:ln w="38100">
            <a:solidFill>
              <a:srgbClr val="09A3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à coins arrondis 8"/>
          <p:cNvSpPr/>
          <p:nvPr/>
        </p:nvSpPr>
        <p:spPr>
          <a:xfrm>
            <a:off x="7042245" y="162490"/>
            <a:ext cx="4730655" cy="163709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err="1" smtClean="0">
                <a:solidFill>
                  <a:schemeClr val="accent1">
                    <a:lumMod val="75000"/>
                  </a:schemeClr>
                </a:solidFill>
              </a:rPr>
              <a:t>Teaching</a:t>
            </a:r>
            <a:r>
              <a:rPr lang="fr-CA" sz="2800" b="1" dirty="0" smtClean="0">
                <a:solidFill>
                  <a:schemeClr val="accent1">
                    <a:lumMod val="75000"/>
                  </a:schemeClr>
                </a:solidFill>
              </a:rPr>
              <a:t> </a:t>
            </a:r>
            <a:r>
              <a:rPr lang="fr-CA" sz="2800" b="1" dirty="0" err="1" smtClean="0">
                <a:solidFill>
                  <a:schemeClr val="accent1">
                    <a:lumMod val="75000"/>
                  </a:schemeClr>
                </a:solidFill>
              </a:rPr>
              <a:t>that</a:t>
            </a:r>
            <a:r>
              <a:rPr lang="fr-CA" sz="2800" b="1" dirty="0" smtClean="0">
                <a:solidFill>
                  <a:schemeClr val="accent1">
                    <a:lumMod val="75000"/>
                  </a:schemeClr>
                </a:solidFill>
              </a:rPr>
              <a:t> supports and </a:t>
            </a:r>
            <a:r>
              <a:rPr lang="fr-CA" sz="2800" b="1" dirty="0" err="1" smtClean="0">
                <a:solidFill>
                  <a:schemeClr val="accent1">
                    <a:lumMod val="75000"/>
                  </a:schemeClr>
                </a:solidFill>
              </a:rPr>
              <a:t>recognizes</a:t>
            </a:r>
            <a:r>
              <a:rPr lang="fr-CA" sz="2800" b="1" dirty="0" smtClean="0">
                <a:solidFill>
                  <a:schemeClr val="accent1">
                    <a:lumMod val="75000"/>
                  </a:schemeClr>
                </a:solidFill>
              </a:rPr>
              <a:t> </a:t>
            </a:r>
            <a:r>
              <a:rPr lang="fr-CA" sz="2800" b="1" dirty="0" err="1" smtClean="0">
                <a:solidFill>
                  <a:schemeClr val="accent1">
                    <a:lumMod val="75000"/>
                  </a:schemeClr>
                </a:solidFill>
              </a:rPr>
              <a:t>competency</a:t>
            </a:r>
            <a:r>
              <a:rPr lang="fr-CA" sz="2800" b="1" dirty="0" smtClean="0">
                <a:solidFill>
                  <a:schemeClr val="accent1">
                    <a:lumMod val="75000"/>
                  </a:schemeClr>
                </a:solidFill>
              </a:rPr>
              <a:t> </a:t>
            </a:r>
            <a:r>
              <a:rPr lang="fr-CA" sz="2800" b="1" dirty="0" err="1" smtClean="0">
                <a:solidFill>
                  <a:schemeClr val="accent1">
                    <a:lumMod val="75000"/>
                  </a:schemeClr>
                </a:solidFill>
              </a:rPr>
              <a:t>development</a:t>
            </a:r>
            <a:endParaRPr lang="fr-CA" sz="2800" b="1" dirty="0">
              <a:solidFill>
                <a:schemeClr val="accent1">
                  <a:lumMod val="75000"/>
                </a:schemeClr>
              </a:solidFill>
            </a:endParaRPr>
          </a:p>
        </p:txBody>
      </p:sp>
      <p:sp>
        <p:nvSpPr>
          <p:cNvPr id="19" name="Flèche droite 18"/>
          <p:cNvSpPr/>
          <p:nvPr/>
        </p:nvSpPr>
        <p:spPr>
          <a:xfrm rot="9083353">
            <a:off x="8980253" y="1896791"/>
            <a:ext cx="2214435" cy="55545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accent1">
                  <a:lumMod val="50000"/>
                </a:schemeClr>
              </a:solidFill>
            </a:endParaRPr>
          </a:p>
        </p:txBody>
      </p:sp>
      <p:sp>
        <p:nvSpPr>
          <p:cNvPr id="11" name="Organigramme : Connecteur 10"/>
          <p:cNvSpPr/>
          <p:nvPr/>
        </p:nvSpPr>
        <p:spPr>
          <a:xfrm>
            <a:off x="1862463" y="5686022"/>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Cycle 1</a:t>
            </a:r>
            <a:endParaRPr lang="fr-CA" sz="1400" b="1" dirty="0"/>
          </a:p>
        </p:txBody>
      </p:sp>
      <p:pic>
        <p:nvPicPr>
          <p:cNvPr id="14" name="Imag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181" y="5654615"/>
            <a:ext cx="1735282" cy="1086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64019" y="6141573"/>
            <a:ext cx="1147814" cy="485023"/>
          </a:xfrm>
          <a:prstGeom prst="rect">
            <a:avLst/>
          </a:prstGeom>
        </p:spPr>
      </p:pic>
      <p:sp>
        <p:nvSpPr>
          <p:cNvPr id="25" name="Flèche droite 24"/>
          <p:cNvSpPr/>
          <p:nvPr/>
        </p:nvSpPr>
        <p:spPr>
          <a:xfrm rot="19146710">
            <a:off x="4300837" y="3207376"/>
            <a:ext cx="2114745" cy="907697"/>
          </a:xfrm>
          <a:prstGeom prst="rightArrow">
            <a:avLst/>
          </a:prstGeom>
          <a:noFill/>
          <a:ln w="38100">
            <a:solidFill>
              <a:srgbClr val="09A3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686680352"/>
      </p:ext>
    </p:extLst>
  </p:cSld>
  <p:clrMapOvr>
    <a:masterClrMapping/>
  </p:clrMapOvr>
  <mc:AlternateContent xmlns:mc="http://schemas.openxmlformats.org/markup-compatibility/2006" xmlns:p14="http://schemas.microsoft.com/office/powerpoint/2010/main">
    <mc:Choice Requires="p14">
      <p:transition spd="med" p14:dur="700" advTm="34584">
        <p:fade/>
      </p:transition>
    </mc:Choice>
    <mc:Fallback xmlns="">
      <p:transition spd="med" advTm="345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bldLst>
      <p:bldP spid="2" grpId="0" animBg="1"/>
      <p:bldP spid="12" grpId="0" animBg="1"/>
      <p:bldP spid="13" grpId="0" animBg="1"/>
      <p:bldP spid="9" grpId="0" animBg="1"/>
      <p:bldP spid="19"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900" y="4350690"/>
            <a:ext cx="10515600" cy="1575830"/>
          </a:xfrm>
          <a:prstGeom prst="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800" dirty="0" err="1" smtClean="0">
                <a:solidFill>
                  <a:schemeClr val="accent5">
                    <a:lumMod val="50000"/>
                  </a:schemeClr>
                </a:solidFill>
                <a:latin typeface="Calibri" panose="020F0502020204030204" pitchFamily="34" charset="0"/>
                <a:cs typeface="Calibri" panose="020F0502020204030204" pitchFamily="34" charset="0"/>
              </a:rPr>
              <a:t>What</a:t>
            </a:r>
            <a:r>
              <a:rPr lang="fr-CA" sz="4800" dirty="0" smtClean="0">
                <a:solidFill>
                  <a:schemeClr val="accent5">
                    <a:lumMod val="50000"/>
                  </a:schemeClr>
                </a:solidFill>
                <a:latin typeface="Calibri" panose="020F0502020204030204" pitchFamily="34" charset="0"/>
                <a:cs typeface="Calibri" panose="020F0502020204030204" pitchFamily="34" charset="0"/>
              </a:rPr>
              <a:t> do </a:t>
            </a:r>
            <a:r>
              <a:rPr lang="fr-CA" sz="4800" dirty="0" err="1" smtClean="0">
                <a:solidFill>
                  <a:schemeClr val="accent5">
                    <a:lumMod val="50000"/>
                  </a:schemeClr>
                </a:solidFill>
                <a:latin typeface="Calibri" panose="020F0502020204030204" pitchFamily="34" charset="0"/>
                <a:cs typeface="Calibri" panose="020F0502020204030204" pitchFamily="34" charset="0"/>
              </a:rPr>
              <a:t>we</a:t>
            </a:r>
            <a:r>
              <a:rPr lang="fr-CA" sz="4800" dirty="0" smtClean="0">
                <a:solidFill>
                  <a:schemeClr val="accent5">
                    <a:lumMod val="50000"/>
                  </a:schemeClr>
                </a:solidFill>
                <a:latin typeface="Calibri" panose="020F0502020204030204" pitchFamily="34" charset="0"/>
                <a:cs typeface="Calibri" panose="020F0502020204030204" pitchFamily="34" charset="0"/>
              </a:rPr>
              <a:t> </a:t>
            </a:r>
            <a:r>
              <a:rPr lang="fr-CA" sz="4800" dirty="0" err="1" smtClean="0">
                <a:solidFill>
                  <a:schemeClr val="accent5">
                    <a:lumMod val="50000"/>
                  </a:schemeClr>
                </a:solidFill>
                <a:latin typeface="Calibri" panose="020F0502020204030204" pitchFamily="34" charset="0"/>
                <a:cs typeface="Calibri" panose="020F0502020204030204" pitchFamily="34" charset="0"/>
              </a:rPr>
              <a:t>evaluate</a:t>
            </a:r>
            <a:r>
              <a:rPr lang="fr-CA" sz="4800" dirty="0" smtClean="0">
                <a:solidFill>
                  <a:schemeClr val="accent5">
                    <a:lumMod val="50000"/>
                  </a:schemeClr>
                </a:solidFill>
                <a:latin typeface="Calibri" panose="020F0502020204030204" pitchFamily="34" charset="0"/>
                <a:cs typeface="Calibri" panose="020F0502020204030204" pitchFamily="34" charset="0"/>
              </a:rPr>
              <a:t>?</a:t>
            </a:r>
            <a:endParaRPr lang="fr-CA" sz="4800" dirty="0">
              <a:solidFill>
                <a:schemeClr val="accent5">
                  <a:lumMod val="50000"/>
                </a:schemeClr>
              </a:solidFill>
              <a:latin typeface="Calibri" panose="020F0502020204030204" pitchFamily="34" charset="0"/>
              <a:cs typeface="Calibri" panose="020F0502020204030204" pitchFamily="34" charset="0"/>
            </a:endParaRPr>
          </a:p>
        </p:txBody>
      </p:sp>
      <p:sp>
        <p:nvSpPr>
          <p:cNvPr id="9" name="Rectangle 8"/>
          <p:cNvSpPr/>
          <p:nvPr/>
        </p:nvSpPr>
        <p:spPr>
          <a:xfrm>
            <a:off x="850901" y="2727432"/>
            <a:ext cx="10515600" cy="1458125"/>
          </a:xfrm>
          <a:prstGeom prst="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800" b="1" dirty="0" err="1" smtClean="0">
                <a:solidFill>
                  <a:schemeClr val="accent5">
                    <a:lumMod val="50000"/>
                  </a:schemeClr>
                </a:solidFill>
                <a:latin typeface="+mj-lt"/>
              </a:rPr>
              <a:t>Which</a:t>
            </a:r>
            <a:r>
              <a:rPr lang="fr-CA" sz="4800" b="1" dirty="0" smtClean="0">
                <a:solidFill>
                  <a:schemeClr val="accent5">
                    <a:lumMod val="50000"/>
                  </a:schemeClr>
                </a:solidFill>
                <a:latin typeface="+mj-lt"/>
              </a:rPr>
              <a:t> documents </a:t>
            </a:r>
            <a:r>
              <a:rPr lang="fr-CA" sz="4800" b="1" dirty="0" err="1" smtClean="0">
                <a:solidFill>
                  <a:schemeClr val="accent5">
                    <a:lumMod val="50000"/>
                  </a:schemeClr>
                </a:solidFill>
                <a:latin typeface="+mj-lt"/>
              </a:rPr>
              <a:t>should</a:t>
            </a:r>
            <a:r>
              <a:rPr lang="fr-CA" sz="4800" b="1" dirty="0" smtClean="0">
                <a:solidFill>
                  <a:schemeClr val="accent5">
                    <a:lumMod val="50000"/>
                  </a:schemeClr>
                </a:solidFill>
                <a:latin typeface="+mj-lt"/>
              </a:rPr>
              <a:t> </a:t>
            </a:r>
            <a:r>
              <a:rPr lang="fr-CA" sz="4800" b="1" dirty="0" err="1" smtClean="0">
                <a:solidFill>
                  <a:schemeClr val="accent5">
                    <a:lumMod val="50000"/>
                  </a:schemeClr>
                </a:solidFill>
                <a:latin typeface="+mj-lt"/>
              </a:rPr>
              <a:t>we</a:t>
            </a:r>
            <a:r>
              <a:rPr lang="fr-CA" sz="4800" b="1" dirty="0" smtClean="0">
                <a:solidFill>
                  <a:schemeClr val="accent5">
                    <a:lumMod val="50000"/>
                  </a:schemeClr>
                </a:solidFill>
                <a:latin typeface="+mj-lt"/>
              </a:rPr>
              <a:t> </a:t>
            </a:r>
            <a:r>
              <a:rPr lang="fr-CA" sz="4800" b="1" dirty="0" err="1" smtClean="0">
                <a:solidFill>
                  <a:schemeClr val="accent5">
                    <a:lumMod val="50000"/>
                  </a:schemeClr>
                </a:solidFill>
                <a:latin typeface="+mj-lt"/>
              </a:rPr>
              <a:t>consult</a:t>
            </a:r>
            <a:r>
              <a:rPr lang="fr-CA" sz="4800" b="1" dirty="0" smtClean="0">
                <a:solidFill>
                  <a:schemeClr val="accent5">
                    <a:lumMod val="50000"/>
                  </a:schemeClr>
                </a:solidFill>
                <a:latin typeface="+mj-lt"/>
              </a:rPr>
              <a:t>?</a:t>
            </a:r>
            <a:endParaRPr lang="fr-CA" sz="4800" b="1" dirty="0">
              <a:solidFill>
                <a:schemeClr val="accent5">
                  <a:lumMod val="50000"/>
                </a:schemeClr>
              </a:solidFill>
              <a:latin typeface="+mj-lt"/>
            </a:endParaRPr>
          </a:p>
        </p:txBody>
      </p:sp>
      <p:sp>
        <p:nvSpPr>
          <p:cNvPr id="10" name="Rectangle 9"/>
          <p:cNvSpPr/>
          <p:nvPr/>
        </p:nvSpPr>
        <p:spPr>
          <a:xfrm>
            <a:off x="850900" y="1570941"/>
            <a:ext cx="10515600" cy="991358"/>
          </a:xfrm>
          <a:prstGeom prst="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800" dirty="0" err="1" smtClean="0">
                <a:solidFill>
                  <a:schemeClr val="accent5">
                    <a:lumMod val="50000"/>
                  </a:schemeClr>
                </a:solidFill>
              </a:rPr>
              <a:t>Why</a:t>
            </a:r>
            <a:r>
              <a:rPr lang="fr-CA" sz="4800" dirty="0" smtClean="0">
                <a:solidFill>
                  <a:schemeClr val="accent5">
                    <a:lumMod val="50000"/>
                  </a:schemeClr>
                </a:solidFill>
              </a:rPr>
              <a:t> do </a:t>
            </a:r>
            <a:r>
              <a:rPr lang="fr-CA" sz="4800" dirty="0" err="1" smtClean="0">
                <a:solidFill>
                  <a:schemeClr val="accent5">
                    <a:lumMod val="50000"/>
                  </a:schemeClr>
                </a:solidFill>
              </a:rPr>
              <a:t>we</a:t>
            </a:r>
            <a:r>
              <a:rPr lang="fr-CA" sz="4800" dirty="0" smtClean="0">
                <a:solidFill>
                  <a:schemeClr val="accent5">
                    <a:lumMod val="50000"/>
                  </a:schemeClr>
                </a:solidFill>
              </a:rPr>
              <a:t> </a:t>
            </a:r>
            <a:r>
              <a:rPr lang="fr-CA" sz="4800" dirty="0" err="1" smtClean="0">
                <a:solidFill>
                  <a:schemeClr val="accent5">
                    <a:lumMod val="50000"/>
                  </a:schemeClr>
                </a:solidFill>
              </a:rPr>
              <a:t>evaluate</a:t>
            </a:r>
            <a:r>
              <a:rPr lang="fr-CA" sz="4800" dirty="0" smtClean="0">
                <a:solidFill>
                  <a:schemeClr val="accent5">
                    <a:lumMod val="50000"/>
                  </a:schemeClr>
                </a:solidFill>
              </a:rPr>
              <a:t>?</a:t>
            </a:r>
            <a:endParaRPr lang="fr-CA" sz="4800" dirty="0">
              <a:solidFill>
                <a:schemeClr val="accent5">
                  <a:lumMod val="50000"/>
                </a:schemeClr>
              </a:solidFill>
            </a:endParaRPr>
          </a:p>
        </p:txBody>
      </p:sp>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372" y="6231238"/>
            <a:ext cx="972310" cy="410862"/>
          </a:xfrm>
          <a:prstGeom prst="rect">
            <a:avLst/>
          </a:prstGeom>
        </p:spPr>
      </p:pic>
      <p:sp>
        <p:nvSpPr>
          <p:cNvPr id="4" name="Titre 3"/>
          <p:cNvSpPr>
            <a:spLocks noGrp="1"/>
          </p:cNvSpPr>
          <p:nvPr>
            <p:ph type="title"/>
          </p:nvPr>
        </p:nvSpPr>
        <p:spPr/>
        <p:txBody>
          <a:bodyPr/>
          <a:lstStyle/>
          <a:p>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266114139"/>
      </p:ext>
    </p:extLst>
  </p:cSld>
  <p:clrMapOvr>
    <a:masterClrMapping/>
  </p:clrMapOvr>
  <mc:AlternateContent xmlns:mc="http://schemas.openxmlformats.org/markup-compatibility/2006" xmlns:p14="http://schemas.microsoft.com/office/powerpoint/2010/main">
    <mc:Choice Requires="p14">
      <p:transition spd="med" p14:dur="700" advTm="4879">
        <p:fade/>
      </p:transition>
    </mc:Choice>
    <mc:Fallback xmlns="">
      <p:transition spd="med" advTm="48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2407" y="526683"/>
            <a:ext cx="10812977" cy="5871645"/>
          </a:xfrm>
          <a:prstGeom prst="rect">
            <a:avLst/>
          </a:prstGeom>
        </p:spPr>
      </p:pic>
      <p:sp>
        <p:nvSpPr>
          <p:cNvPr id="3" name="Flèche droite 2"/>
          <p:cNvSpPr/>
          <p:nvPr/>
        </p:nvSpPr>
        <p:spPr>
          <a:xfrm>
            <a:off x="418830" y="2736594"/>
            <a:ext cx="1574800" cy="160661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Support</a:t>
            </a:r>
            <a:endParaRPr lang="fr-CA" dirty="0"/>
          </a:p>
        </p:txBody>
      </p:sp>
      <p:sp>
        <p:nvSpPr>
          <p:cNvPr id="6" name="Flèche gauche 5"/>
          <p:cNvSpPr/>
          <p:nvPr/>
        </p:nvSpPr>
        <p:spPr>
          <a:xfrm rot="19457578">
            <a:off x="9415213" y="676580"/>
            <a:ext cx="2735730" cy="1859707"/>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solidFill>
                  <a:schemeClr val="accent1">
                    <a:lumMod val="50000"/>
                  </a:schemeClr>
                </a:solidFill>
              </a:rPr>
              <a:t>Support and </a:t>
            </a:r>
            <a:r>
              <a:rPr lang="fr-CA" dirty="0" err="1" smtClean="0">
                <a:solidFill>
                  <a:schemeClr val="accent1">
                    <a:lumMod val="50000"/>
                  </a:schemeClr>
                </a:solidFill>
              </a:rPr>
              <a:t>recognize</a:t>
            </a:r>
            <a:r>
              <a:rPr lang="fr-CA" dirty="0" smtClean="0">
                <a:solidFill>
                  <a:schemeClr val="accent1">
                    <a:lumMod val="50000"/>
                  </a:schemeClr>
                </a:solidFill>
              </a:rPr>
              <a:t> </a:t>
            </a:r>
            <a:r>
              <a:rPr lang="fr-CA" dirty="0" err="1" smtClean="0">
                <a:solidFill>
                  <a:schemeClr val="accent1">
                    <a:lumMod val="50000"/>
                  </a:schemeClr>
                </a:solidFill>
              </a:rPr>
              <a:t>competency</a:t>
            </a:r>
            <a:r>
              <a:rPr lang="fr-CA" dirty="0" smtClean="0">
                <a:solidFill>
                  <a:schemeClr val="accent1">
                    <a:lumMod val="50000"/>
                  </a:schemeClr>
                </a:solidFill>
              </a:rPr>
              <a:t> </a:t>
            </a:r>
            <a:r>
              <a:rPr lang="fr-CA" dirty="0" err="1" smtClean="0">
                <a:solidFill>
                  <a:schemeClr val="accent1">
                    <a:lumMod val="50000"/>
                  </a:schemeClr>
                </a:solidFill>
              </a:rPr>
              <a:t>development</a:t>
            </a:r>
            <a:endParaRPr lang="fr-CA" dirty="0">
              <a:solidFill>
                <a:schemeClr val="accent1">
                  <a:lumMod val="50000"/>
                </a:schemeClr>
              </a:solidFill>
            </a:endParaRPr>
          </a:p>
        </p:txBody>
      </p:sp>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sp>
        <p:nvSpPr>
          <p:cNvPr id="12" name="Organigramme : Connecteur 11"/>
          <p:cNvSpPr/>
          <p:nvPr/>
        </p:nvSpPr>
        <p:spPr>
          <a:xfrm>
            <a:off x="130289" y="5011729"/>
            <a:ext cx="1075941" cy="961053"/>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Cycle 1</a:t>
            </a:r>
            <a:endParaRPr lang="fr-CA" sz="1400" b="1" dirty="0"/>
          </a:p>
        </p:txBody>
      </p:sp>
      <p:sp>
        <p:nvSpPr>
          <p:cNvPr id="14" name="Flèche droite 13"/>
          <p:cNvSpPr/>
          <p:nvPr/>
        </p:nvSpPr>
        <p:spPr>
          <a:xfrm>
            <a:off x="5099415" y="2875728"/>
            <a:ext cx="1574800" cy="160661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Support</a:t>
            </a:r>
            <a:endParaRPr lang="fr-CA" dirty="0"/>
          </a:p>
        </p:txBody>
      </p:sp>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53" y="270543"/>
            <a:ext cx="1659601" cy="1039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17150488"/>
      </p:ext>
    </p:extLst>
  </p:cSld>
  <p:clrMapOvr>
    <a:masterClrMapping/>
  </p:clrMapOvr>
  <mc:AlternateContent xmlns:mc="http://schemas.openxmlformats.org/markup-compatibility/2006" xmlns:p14="http://schemas.microsoft.com/office/powerpoint/2010/main">
    <mc:Choice Requires="p14">
      <p:transition spd="med" p14:dur="700" advTm="13530">
        <p:fade/>
      </p:transition>
    </mc:Choice>
    <mc:Fallback xmlns="">
      <p:transition spd="med" advTm="135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82072" y="419500"/>
            <a:ext cx="11153584" cy="707886"/>
          </a:xfrm>
          <a:prstGeom prst="rect">
            <a:avLst/>
          </a:prstGeom>
          <a:solidFill>
            <a:srgbClr val="0070C0"/>
          </a:solidFill>
          <a:ln>
            <a:solidFill>
              <a:srgbClr val="B4F6F8"/>
            </a:solidFill>
          </a:ln>
        </p:spPr>
        <p:txBody>
          <a:bodyPr wrap="square" rtlCol="0">
            <a:spAutoFit/>
          </a:bodyPr>
          <a:lstStyle/>
          <a:p>
            <a:pPr algn="ctr"/>
            <a:r>
              <a:rPr lang="fr-CA" sz="4000" i="1" dirty="0" smtClean="0">
                <a:solidFill>
                  <a:schemeClr val="accent2">
                    <a:lumMod val="40000"/>
                    <a:lumOff val="60000"/>
                  </a:schemeClr>
                </a:solidFill>
              </a:rPr>
              <a:t>How to </a:t>
            </a:r>
            <a:r>
              <a:rPr lang="fr-CA" sz="4000" i="1" dirty="0" err="1" smtClean="0">
                <a:solidFill>
                  <a:schemeClr val="accent2">
                    <a:lumMod val="40000"/>
                    <a:lumOff val="60000"/>
                  </a:schemeClr>
                </a:solidFill>
              </a:rPr>
              <a:t>develop</a:t>
            </a:r>
            <a:r>
              <a:rPr lang="fr-CA" sz="4000" i="1" dirty="0" smtClean="0">
                <a:solidFill>
                  <a:schemeClr val="accent2">
                    <a:lumMod val="40000"/>
                    <a:lumOff val="60000"/>
                  </a:schemeClr>
                </a:solidFill>
              </a:rPr>
              <a:t> c1: To </a:t>
            </a:r>
            <a:r>
              <a:rPr lang="fr-CA" sz="4000" i="1" dirty="0" err="1" smtClean="0">
                <a:solidFill>
                  <a:schemeClr val="accent2">
                    <a:lumMod val="40000"/>
                    <a:lumOff val="60000"/>
                  </a:schemeClr>
                </a:solidFill>
              </a:rPr>
              <a:t>act</a:t>
            </a:r>
            <a:r>
              <a:rPr lang="fr-CA" sz="4000" i="1" dirty="0" smtClean="0">
                <a:solidFill>
                  <a:schemeClr val="accent2">
                    <a:lumMod val="40000"/>
                    <a:lumOff val="60000"/>
                  </a:schemeClr>
                </a:solidFill>
              </a:rPr>
              <a:t> on </a:t>
            </a:r>
            <a:r>
              <a:rPr lang="fr-CA" sz="4000" i="1" dirty="0" err="1" smtClean="0">
                <a:solidFill>
                  <a:schemeClr val="accent2">
                    <a:lumMod val="40000"/>
                    <a:lumOff val="60000"/>
                  </a:schemeClr>
                </a:solidFill>
              </a:rPr>
              <a:t>understanding</a:t>
            </a:r>
            <a:r>
              <a:rPr lang="fr-CA" sz="4000" i="1" dirty="0" smtClean="0">
                <a:solidFill>
                  <a:schemeClr val="accent2">
                    <a:lumMod val="40000"/>
                    <a:lumOff val="60000"/>
                  </a:schemeClr>
                </a:solidFill>
              </a:rPr>
              <a:t> of </a:t>
            </a:r>
            <a:r>
              <a:rPr lang="fr-CA" sz="4000" i="1" dirty="0" err="1" smtClean="0">
                <a:solidFill>
                  <a:schemeClr val="accent2">
                    <a:lumMod val="40000"/>
                    <a:lumOff val="60000"/>
                  </a:schemeClr>
                </a:solidFill>
              </a:rPr>
              <a:t>texts</a:t>
            </a:r>
            <a:r>
              <a:rPr lang="fr-CA" sz="4000" i="1" dirty="0" smtClean="0">
                <a:solidFill>
                  <a:schemeClr val="accent2">
                    <a:lumMod val="40000"/>
                    <a:lumOff val="60000"/>
                  </a:schemeClr>
                </a:solidFill>
              </a:rPr>
              <a:t>:</a:t>
            </a:r>
            <a:endParaRPr lang="fr-CA" sz="4000" dirty="0">
              <a:solidFill>
                <a:schemeClr val="accent2">
                  <a:lumMod val="40000"/>
                  <a:lumOff val="60000"/>
                </a:schemeClr>
              </a:solidFill>
            </a:endParaRPr>
          </a:p>
        </p:txBody>
      </p:sp>
      <p:sp>
        <p:nvSpPr>
          <p:cNvPr id="6" name="ZoneTexte 5"/>
          <p:cNvSpPr txBox="1"/>
          <p:nvPr/>
        </p:nvSpPr>
        <p:spPr>
          <a:xfrm>
            <a:off x="5128054" y="1556951"/>
            <a:ext cx="6339016" cy="5078313"/>
          </a:xfrm>
          <a:prstGeom prst="rect">
            <a:avLst/>
          </a:prstGeom>
          <a:solidFill>
            <a:schemeClr val="accent4">
              <a:lumMod val="40000"/>
              <a:lumOff val="60000"/>
            </a:schemeClr>
          </a:solidFill>
          <a:ln w="57150">
            <a:solidFill>
              <a:schemeClr val="accent4">
                <a:lumMod val="40000"/>
                <a:lumOff val="60000"/>
              </a:schemeClr>
            </a:solidFill>
          </a:ln>
        </p:spPr>
        <p:txBody>
          <a:bodyPr wrap="square" rtlCol="0">
            <a:spAutoFit/>
          </a:bodyPr>
          <a:lstStyle/>
          <a:p>
            <a:r>
              <a:rPr lang="en-CA" sz="3600" dirty="0" smtClean="0"/>
              <a:t>Students develop their ability to act on their understanding of texts by learning songs with gestures.  </a:t>
            </a:r>
            <a:r>
              <a:rPr lang="en-CA" sz="3600" dirty="0" smtClean="0"/>
              <a:t>Through repetition,</a:t>
            </a:r>
            <a:r>
              <a:rPr lang="en-CA" sz="3600" dirty="0" smtClean="0"/>
              <a:t> students understand the meaning of words and can separate them from the songs and reuse them in other contexts.  </a:t>
            </a:r>
            <a:endParaRPr lang="fr-CA" sz="1100" dirty="0">
              <a:solidFill>
                <a:srgbClr val="002060"/>
              </a:solidFill>
            </a:endParaRPr>
          </a:p>
        </p:txBody>
      </p:sp>
      <p:pic>
        <p:nvPicPr>
          <p:cNvPr id="1028" name="Picture 4" descr="Résultat de recherche d'images pour &quot;children singing and gesturing&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072" y="1803399"/>
            <a:ext cx="4687640" cy="3119413"/>
          </a:xfrm>
          <a:prstGeom prst="rect">
            <a:avLst/>
          </a:prstGeom>
          <a:noFill/>
          <a:ln w="38100">
            <a:solidFill>
              <a:srgbClr val="B4F6F8"/>
            </a:solidFill>
          </a:ln>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sp>
        <p:nvSpPr>
          <p:cNvPr id="10" name="Organigramme : Connecteur 9"/>
          <p:cNvSpPr/>
          <p:nvPr/>
        </p:nvSpPr>
        <p:spPr>
          <a:xfrm>
            <a:off x="182072" y="5063723"/>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Cycle 1</a:t>
            </a:r>
            <a:endParaRPr lang="fr-CA" sz="1400" b="1"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660130518"/>
      </p:ext>
    </p:extLst>
  </p:cSld>
  <p:clrMapOvr>
    <a:masterClrMapping/>
  </p:clrMapOvr>
  <mc:AlternateContent xmlns:mc="http://schemas.openxmlformats.org/markup-compatibility/2006">
    <mc:Choice xmlns:p14="http://schemas.microsoft.com/office/powerpoint/2010/main" Requires="p14">
      <p:transition spd="med" p14:dur="700" advTm="14681">
        <p:fade/>
      </p:transition>
    </mc:Choice>
    <mc:Fallback>
      <p:transition spd="med" advTm="146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16" y="1465270"/>
            <a:ext cx="5227637" cy="3544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182071" y="5083071"/>
            <a:ext cx="5292281" cy="738664"/>
          </a:xfrm>
          <a:prstGeom prst="rect">
            <a:avLst/>
          </a:prstGeom>
        </p:spPr>
        <p:txBody>
          <a:bodyPr wrap="square">
            <a:spAutoFit/>
          </a:bodyPr>
          <a:lstStyle/>
          <a:p>
            <a:pPr fontAlgn="base"/>
            <a:r>
              <a:rPr lang="fr-CA" sz="1200" dirty="0" smtClean="0">
                <a:solidFill>
                  <a:srgbClr val="3D3935"/>
                </a:solidFill>
                <a:latin typeface="Open Sans"/>
              </a:rPr>
              <a:t>Lunch Box, La Porta, F. &amp; Mallais, J. Pearson-</a:t>
            </a:r>
            <a:r>
              <a:rPr lang="fr-CA" sz="1200" dirty="0" err="1" smtClean="0">
                <a:solidFill>
                  <a:srgbClr val="3D3935"/>
                </a:solidFill>
                <a:latin typeface="Open Sans"/>
              </a:rPr>
              <a:t>Erpi</a:t>
            </a:r>
            <a:r>
              <a:rPr lang="fr-CA" sz="1200" dirty="0" smtClean="0">
                <a:solidFill>
                  <a:srgbClr val="3D3935"/>
                </a:solidFill>
                <a:latin typeface="Open Sans"/>
              </a:rPr>
              <a:t>, 2007.  ISBN</a:t>
            </a:r>
            <a:r>
              <a:rPr lang="fr-CA" sz="1200" dirty="0">
                <a:solidFill>
                  <a:srgbClr val="3D3935"/>
                </a:solidFill>
                <a:latin typeface="Open Sans"/>
              </a:rPr>
              <a:t>: 978-2-7613-2566-0</a:t>
            </a:r>
            <a:r>
              <a:rPr lang="fr-CA" dirty="0">
                <a:solidFill>
                  <a:srgbClr val="3D3935"/>
                </a:solidFill>
                <a:latin typeface="Open Sans"/>
              </a:rPr>
              <a:t/>
            </a:r>
            <a:br>
              <a:rPr lang="fr-CA" dirty="0">
                <a:solidFill>
                  <a:srgbClr val="3D3935"/>
                </a:solidFill>
                <a:latin typeface="Open Sans"/>
              </a:rPr>
            </a:br>
            <a:endParaRPr lang="fr-CA" b="0" i="0" dirty="0">
              <a:solidFill>
                <a:srgbClr val="3D3935"/>
              </a:solidFill>
              <a:effectLst/>
              <a:latin typeface="Open Sans"/>
            </a:endParaRPr>
          </a:p>
        </p:txBody>
      </p:sp>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sp>
        <p:nvSpPr>
          <p:cNvPr id="8" name="Organigramme : Connecteur 7"/>
          <p:cNvSpPr/>
          <p:nvPr/>
        </p:nvSpPr>
        <p:spPr>
          <a:xfrm>
            <a:off x="1797299" y="5755255"/>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Cycle 1</a:t>
            </a:r>
            <a:endParaRPr lang="fr-CA" sz="1400" b="1" dirty="0"/>
          </a:p>
        </p:txBody>
      </p:sp>
      <p:pic>
        <p:nvPicPr>
          <p:cNvPr id="10" name="Picture 4" descr="Scrubby Bear teaches CDC 'don't get sick, wash up quic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1918" y="1465270"/>
            <a:ext cx="5233403" cy="3587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
        <p:nvSpPr>
          <p:cNvPr id="12" name="ZoneTexte 11"/>
          <p:cNvSpPr txBox="1"/>
          <p:nvPr/>
        </p:nvSpPr>
        <p:spPr>
          <a:xfrm>
            <a:off x="182072" y="419500"/>
            <a:ext cx="11153584" cy="707886"/>
          </a:xfrm>
          <a:prstGeom prst="rect">
            <a:avLst/>
          </a:prstGeom>
          <a:solidFill>
            <a:srgbClr val="0070C0"/>
          </a:solidFill>
          <a:ln>
            <a:solidFill>
              <a:srgbClr val="B4F6F8"/>
            </a:solidFill>
          </a:ln>
        </p:spPr>
        <p:txBody>
          <a:bodyPr wrap="square" rtlCol="0">
            <a:spAutoFit/>
          </a:bodyPr>
          <a:lstStyle/>
          <a:p>
            <a:pPr algn="ctr"/>
            <a:r>
              <a:rPr lang="fr-CA" sz="4000" i="1" dirty="0" smtClean="0">
                <a:solidFill>
                  <a:schemeClr val="accent2">
                    <a:lumMod val="40000"/>
                    <a:lumOff val="60000"/>
                  </a:schemeClr>
                </a:solidFill>
              </a:rPr>
              <a:t>How to observe c1: To </a:t>
            </a:r>
            <a:r>
              <a:rPr lang="fr-CA" sz="4000" i="1" dirty="0" err="1" smtClean="0">
                <a:solidFill>
                  <a:schemeClr val="accent2">
                    <a:lumMod val="40000"/>
                    <a:lumOff val="60000"/>
                  </a:schemeClr>
                </a:solidFill>
              </a:rPr>
              <a:t>act</a:t>
            </a:r>
            <a:r>
              <a:rPr lang="fr-CA" sz="4000" i="1" dirty="0" smtClean="0">
                <a:solidFill>
                  <a:schemeClr val="accent2">
                    <a:lumMod val="40000"/>
                    <a:lumOff val="60000"/>
                  </a:schemeClr>
                </a:solidFill>
              </a:rPr>
              <a:t> on </a:t>
            </a:r>
            <a:r>
              <a:rPr lang="fr-CA" sz="4000" i="1" dirty="0" err="1" smtClean="0">
                <a:solidFill>
                  <a:schemeClr val="accent2">
                    <a:lumMod val="40000"/>
                    <a:lumOff val="60000"/>
                  </a:schemeClr>
                </a:solidFill>
              </a:rPr>
              <a:t>understanding</a:t>
            </a:r>
            <a:r>
              <a:rPr lang="fr-CA" sz="4000" i="1" dirty="0" smtClean="0">
                <a:solidFill>
                  <a:schemeClr val="accent2">
                    <a:lumMod val="40000"/>
                    <a:lumOff val="60000"/>
                  </a:schemeClr>
                </a:solidFill>
              </a:rPr>
              <a:t> of </a:t>
            </a:r>
            <a:r>
              <a:rPr lang="fr-CA" sz="4000" i="1" dirty="0" err="1" smtClean="0">
                <a:solidFill>
                  <a:schemeClr val="accent2">
                    <a:lumMod val="40000"/>
                    <a:lumOff val="60000"/>
                  </a:schemeClr>
                </a:solidFill>
              </a:rPr>
              <a:t>texts</a:t>
            </a:r>
            <a:r>
              <a:rPr lang="fr-CA" sz="4000" i="1" dirty="0" smtClean="0">
                <a:solidFill>
                  <a:schemeClr val="accent2">
                    <a:lumMod val="40000"/>
                    <a:lumOff val="60000"/>
                  </a:schemeClr>
                </a:solidFill>
              </a:rPr>
              <a:t>:</a:t>
            </a:r>
            <a:endParaRPr lang="fr-CA" sz="4000" dirty="0">
              <a:solidFill>
                <a:schemeClr val="accent2">
                  <a:lumMod val="40000"/>
                  <a:lumOff val="60000"/>
                </a:schemeClr>
              </a:solidFill>
            </a:endParaRPr>
          </a:p>
        </p:txBody>
      </p:sp>
    </p:spTree>
    <p:custDataLst>
      <p:tags r:id="rId1"/>
    </p:custDataLst>
    <p:extLst>
      <p:ext uri="{BB962C8B-B14F-4D97-AF65-F5344CB8AC3E}">
        <p14:creationId xmlns:p14="http://schemas.microsoft.com/office/powerpoint/2010/main" val="621741015"/>
      </p:ext>
    </p:extLst>
  </p:cSld>
  <p:clrMapOvr>
    <a:masterClrMapping/>
  </p:clrMapOvr>
  <mc:AlternateContent xmlns:mc="http://schemas.openxmlformats.org/markup-compatibility/2006">
    <mc:Choice xmlns:p14="http://schemas.microsoft.com/office/powerpoint/2010/main" Requires="p14">
      <p:transition spd="med" p14:dur="700" advTm="10675">
        <p:fade/>
      </p:transition>
    </mc:Choice>
    <mc:Fallback>
      <p:transition spd="med" advTm="106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6556" y="1456423"/>
            <a:ext cx="11849543" cy="3970318"/>
          </a:xfrm>
          <a:prstGeom prst="rect">
            <a:avLst/>
          </a:prstGeom>
          <a:solidFill>
            <a:srgbClr val="B0E6FC"/>
          </a:solidFill>
          <a:ln w="57150">
            <a:solidFill>
              <a:schemeClr val="accent2">
                <a:lumMod val="20000"/>
                <a:lumOff val="80000"/>
              </a:schemeClr>
            </a:solidFill>
          </a:ln>
          <a:effectLst>
            <a:outerShdw blurRad="50800" dist="38100" dir="2700000" algn="tl" rotWithShape="0">
              <a:prstClr val="black">
                <a:alpha val="40000"/>
              </a:prstClr>
            </a:outerShdw>
          </a:effectLst>
        </p:spPr>
        <p:txBody>
          <a:bodyPr wrap="square" rtlCol="0">
            <a:spAutoFit/>
          </a:bodyPr>
          <a:lstStyle/>
          <a:p>
            <a:r>
              <a:rPr lang="fr-CA" sz="3600" dirty="0" err="1" smtClean="0">
                <a:solidFill>
                  <a:schemeClr val="accent5">
                    <a:lumMod val="50000"/>
                  </a:schemeClr>
                </a:solidFill>
              </a:rPr>
              <a:t>E.g</a:t>
            </a:r>
            <a:r>
              <a:rPr lang="fr-CA" sz="3600" dirty="0" smtClean="0">
                <a:solidFill>
                  <a:schemeClr val="accent5">
                    <a:lumMod val="50000"/>
                  </a:schemeClr>
                </a:solidFill>
              </a:rPr>
              <a:t>.</a:t>
            </a:r>
          </a:p>
          <a:p>
            <a:r>
              <a:rPr lang="fr-CA" sz="3600" i="1" dirty="0" smtClean="0">
                <a:solidFill>
                  <a:schemeClr val="accent5">
                    <a:lumMod val="50000"/>
                  </a:schemeClr>
                </a:solidFill>
              </a:rPr>
              <a:t>Point to the …</a:t>
            </a:r>
          </a:p>
          <a:p>
            <a:r>
              <a:rPr lang="fr-CA" sz="3600" i="1" dirty="0" smtClean="0">
                <a:solidFill>
                  <a:schemeClr val="accent5">
                    <a:lumMod val="50000"/>
                  </a:schemeClr>
                </a:solidFill>
              </a:rPr>
              <a:t>Put </a:t>
            </a:r>
            <a:r>
              <a:rPr lang="fr-CA" sz="3600" i="1" dirty="0" err="1" smtClean="0">
                <a:solidFill>
                  <a:schemeClr val="accent5">
                    <a:lumMod val="50000"/>
                  </a:schemeClr>
                </a:solidFill>
              </a:rPr>
              <a:t>your</a:t>
            </a:r>
            <a:r>
              <a:rPr lang="fr-CA" sz="3600" i="1" dirty="0" smtClean="0">
                <a:solidFill>
                  <a:schemeClr val="accent5">
                    <a:lumMod val="50000"/>
                  </a:schemeClr>
                </a:solidFill>
              </a:rPr>
              <a:t> hands up if </a:t>
            </a:r>
            <a:r>
              <a:rPr lang="fr-CA" sz="3600" i="1" dirty="0" err="1" smtClean="0">
                <a:solidFill>
                  <a:schemeClr val="accent5">
                    <a:lumMod val="50000"/>
                  </a:schemeClr>
                </a:solidFill>
              </a:rPr>
              <a:t>you</a:t>
            </a:r>
            <a:r>
              <a:rPr lang="fr-CA" sz="3600" i="1" dirty="0" smtClean="0">
                <a:solidFill>
                  <a:schemeClr val="accent5">
                    <a:lumMod val="50000"/>
                  </a:schemeClr>
                </a:solidFill>
              </a:rPr>
              <a:t> </a:t>
            </a:r>
            <a:r>
              <a:rPr lang="fr-CA" sz="3600" i="1" dirty="0" err="1" smtClean="0">
                <a:solidFill>
                  <a:schemeClr val="accent5">
                    <a:lumMod val="50000"/>
                  </a:schemeClr>
                </a:solidFill>
              </a:rPr>
              <a:t>see</a:t>
            </a:r>
            <a:r>
              <a:rPr lang="fr-CA" sz="3600" i="1" dirty="0" smtClean="0">
                <a:solidFill>
                  <a:schemeClr val="accent5">
                    <a:lumMod val="50000"/>
                  </a:schemeClr>
                </a:solidFill>
              </a:rPr>
              <a:t> a…</a:t>
            </a:r>
          </a:p>
          <a:p>
            <a:r>
              <a:rPr lang="fr-CA" sz="3600" i="1" dirty="0" err="1" smtClean="0">
                <a:solidFill>
                  <a:schemeClr val="accent5">
                    <a:lumMod val="50000"/>
                  </a:schemeClr>
                </a:solidFill>
              </a:rPr>
              <a:t>What</a:t>
            </a:r>
            <a:r>
              <a:rPr lang="fr-CA" sz="3600" i="1" dirty="0" smtClean="0">
                <a:solidFill>
                  <a:schemeClr val="accent5">
                    <a:lumMod val="50000"/>
                  </a:schemeClr>
                </a:solidFill>
              </a:rPr>
              <a:t> do </a:t>
            </a:r>
            <a:r>
              <a:rPr lang="fr-CA" sz="3600" i="1" dirty="0" err="1" smtClean="0">
                <a:solidFill>
                  <a:schemeClr val="accent5">
                    <a:lumMod val="50000"/>
                  </a:schemeClr>
                </a:solidFill>
              </a:rPr>
              <a:t>you</a:t>
            </a:r>
            <a:r>
              <a:rPr lang="fr-CA" sz="3600" i="1" dirty="0" smtClean="0">
                <a:solidFill>
                  <a:schemeClr val="accent5">
                    <a:lumMod val="50000"/>
                  </a:schemeClr>
                </a:solidFill>
              </a:rPr>
              <a:t> </a:t>
            </a:r>
            <a:r>
              <a:rPr lang="fr-CA" sz="3600" i="1" dirty="0" err="1" smtClean="0">
                <a:solidFill>
                  <a:schemeClr val="accent5">
                    <a:lumMod val="50000"/>
                  </a:schemeClr>
                </a:solidFill>
              </a:rPr>
              <a:t>see</a:t>
            </a:r>
            <a:r>
              <a:rPr lang="fr-CA" sz="3600" i="1" dirty="0" smtClean="0">
                <a:solidFill>
                  <a:schemeClr val="accent5">
                    <a:lumMod val="50000"/>
                  </a:schemeClr>
                </a:solidFill>
              </a:rPr>
              <a:t>?</a:t>
            </a:r>
          </a:p>
          <a:p>
            <a:r>
              <a:rPr lang="fr-CA" sz="3600" i="1" dirty="0" smtClean="0">
                <a:solidFill>
                  <a:schemeClr val="accent5">
                    <a:lumMod val="50000"/>
                  </a:schemeClr>
                </a:solidFill>
              </a:rPr>
              <a:t>Stand up if </a:t>
            </a:r>
            <a:r>
              <a:rPr lang="fr-CA" sz="3600" i="1" dirty="0" err="1" smtClean="0">
                <a:solidFill>
                  <a:schemeClr val="accent5">
                    <a:lumMod val="50000"/>
                  </a:schemeClr>
                </a:solidFill>
              </a:rPr>
              <a:t>you</a:t>
            </a:r>
            <a:r>
              <a:rPr lang="fr-CA" sz="3600" i="1" dirty="0" smtClean="0">
                <a:solidFill>
                  <a:schemeClr val="accent5">
                    <a:lumMod val="50000"/>
                  </a:schemeClr>
                </a:solidFill>
              </a:rPr>
              <a:t> have a … </a:t>
            </a:r>
            <a:r>
              <a:rPr lang="fr-CA" sz="3600" i="1" dirty="0" err="1" smtClean="0">
                <a:solidFill>
                  <a:schemeClr val="accent5">
                    <a:lumMod val="50000"/>
                  </a:schemeClr>
                </a:solidFill>
              </a:rPr>
              <a:t>Sit</a:t>
            </a:r>
            <a:r>
              <a:rPr lang="fr-CA" sz="3600" i="1" dirty="0" smtClean="0">
                <a:solidFill>
                  <a:schemeClr val="accent5">
                    <a:lumMod val="50000"/>
                  </a:schemeClr>
                </a:solidFill>
              </a:rPr>
              <a:t> down if…</a:t>
            </a:r>
          </a:p>
          <a:p>
            <a:r>
              <a:rPr lang="fr-CA" sz="3600" i="1" dirty="0" err="1" smtClean="0">
                <a:solidFill>
                  <a:schemeClr val="accent5">
                    <a:lumMod val="50000"/>
                  </a:schemeClr>
                </a:solidFill>
              </a:rPr>
              <a:t>Where</a:t>
            </a:r>
            <a:r>
              <a:rPr lang="fr-CA" sz="3600" i="1" dirty="0" smtClean="0">
                <a:solidFill>
                  <a:schemeClr val="accent5">
                    <a:lumMod val="50000"/>
                  </a:schemeClr>
                </a:solidFill>
              </a:rPr>
              <a:t> </a:t>
            </a:r>
            <a:r>
              <a:rPr lang="fr-CA" sz="3600" i="1" dirty="0" err="1" smtClean="0">
                <a:solidFill>
                  <a:schemeClr val="accent5">
                    <a:lumMod val="50000"/>
                  </a:schemeClr>
                </a:solidFill>
              </a:rPr>
              <a:t>is</a:t>
            </a:r>
            <a:r>
              <a:rPr lang="fr-CA" sz="3600" i="1" dirty="0" smtClean="0">
                <a:solidFill>
                  <a:schemeClr val="accent5">
                    <a:lumMod val="50000"/>
                  </a:schemeClr>
                </a:solidFill>
              </a:rPr>
              <a:t> the…</a:t>
            </a:r>
          </a:p>
          <a:p>
            <a:r>
              <a:rPr lang="fr-CA" sz="3600" i="1" dirty="0" smtClean="0">
                <a:solidFill>
                  <a:schemeClr val="accent5">
                    <a:lumMod val="50000"/>
                  </a:schemeClr>
                </a:solidFill>
              </a:rPr>
              <a:t>I </a:t>
            </a:r>
            <a:r>
              <a:rPr lang="fr-CA" sz="3600" i="1" dirty="0" err="1" smtClean="0">
                <a:solidFill>
                  <a:schemeClr val="accent5">
                    <a:lumMod val="50000"/>
                  </a:schemeClr>
                </a:solidFill>
              </a:rPr>
              <a:t>see</a:t>
            </a:r>
            <a:r>
              <a:rPr lang="fr-CA" sz="3600" i="1" dirty="0" smtClean="0">
                <a:solidFill>
                  <a:schemeClr val="accent5">
                    <a:lumMod val="50000"/>
                  </a:schemeClr>
                </a:solidFill>
              </a:rPr>
              <a:t> a …, Do </a:t>
            </a:r>
            <a:r>
              <a:rPr lang="fr-CA" sz="3600" i="1" dirty="0" err="1" smtClean="0">
                <a:solidFill>
                  <a:schemeClr val="accent5">
                    <a:lumMod val="50000"/>
                  </a:schemeClr>
                </a:solidFill>
              </a:rPr>
              <a:t>you</a:t>
            </a:r>
            <a:r>
              <a:rPr lang="fr-CA" sz="3600" i="1" dirty="0" smtClean="0">
                <a:solidFill>
                  <a:schemeClr val="accent5">
                    <a:lumMod val="50000"/>
                  </a:schemeClr>
                </a:solidFill>
              </a:rPr>
              <a:t> </a:t>
            </a:r>
            <a:r>
              <a:rPr lang="fr-CA" sz="3600" i="1" dirty="0" err="1" smtClean="0">
                <a:solidFill>
                  <a:schemeClr val="accent5">
                    <a:lumMod val="50000"/>
                  </a:schemeClr>
                </a:solidFill>
              </a:rPr>
              <a:t>see</a:t>
            </a:r>
            <a:r>
              <a:rPr lang="fr-CA" sz="3600" i="1" dirty="0" smtClean="0">
                <a:solidFill>
                  <a:schemeClr val="accent5">
                    <a:lumMod val="50000"/>
                  </a:schemeClr>
                </a:solidFill>
              </a:rPr>
              <a:t> a… (point to the …)</a:t>
            </a:r>
            <a:endParaRPr lang="fr-CA" sz="3600" i="1" dirty="0">
              <a:solidFill>
                <a:schemeClr val="accent2">
                  <a:lumMod val="50000"/>
                </a:schemeClr>
              </a:solidFill>
            </a:endParaRPr>
          </a:p>
        </p:txBody>
      </p:sp>
      <p:sp>
        <p:nvSpPr>
          <p:cNvPr id="8" name="Rectangle 7"/>
          <p:cNvSpPr/>
          <p:nvPr/>
        </p:nvSpPr>
        <p:spPr>
          <a:xfrm>
            <a:off x="126556" y="290297"/>
            <a:ext cx="11849543" cy="914400"/>
          </a:xfrm>
          <a:prstGeom prst="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smtClean="0">
                <a:solidFill>
                  <a:schemeClr val="accent5">
                    <a:lumMod val="50000"/>
                  </a:schemeClr>
                </a:solidFill>
              </a:rPr>
              <a:t>Point/Put </a:t>
            </a:r>
            <a:r>
              <a:rPr lang="fr-CA" sz="4000" dirty="0" err="1" smtClean="0">
                <a:solidFill>
                  <a:schemeClr val="accent5">
                    <a:lumMod val="50000"/>
                  </a:schemeClr>
                </a:solidFill>
              </a:rPr>
              <a:t>your</a:t>
            </a:r>
            <a:r>
              <a:rPr lang="fr-CA" sz="4000" dirty="0" smtClean="0">
                <a:solidFill>
                  <a:schemeClr val="accent5">
                    <a:lumMod val="50000"/>
                  </a:schemeClr>
                </a:solidFill>
              </a:rPr>
              <a:t> hands up if…/Stand up or </a:t>
            </a:r>
            <a:r>
              <a:rPr lang="fr-CA" sz="4000" dirty="0" err="1" smtClean="0">
                <a:solidFill>
                  <a:schemeClr val="accent5">
                    <a:lumMod val="50000"/>
                  </a:schemeClr>
                </a:solidFill>
              </a:rPr>
              <a:t>sit</a:t>
            </a:r>
            <a:r>
              <a:rPr lang="fr-CA" sz="4000" dirty="0" smtClean="0">
                <a:solidFill>
                  <a:schemeClr val="accent5">
                    <a:lumMod val="50000"/>
                  </a:schemeClr>
                </a:solidFill>
              </a:rPr>
              <a:t> down if…</a:t>
            </a:r>
            <a:endParaRPr lang="fr-CA" sz="4000" dirty="0">
              <a:solidFill>
                <a:schemeClr val="accent5">
                  <a:lumMod val="50000"/>
                </a:schemeClr>
              </a:solidFill>
            </a:endParaRPr>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908" y="6143109"/>
            <a:ext cx="1147814" cy="485023"/>
          </a:xfrm>
          <a:prstGeom prst="rect">
            <a:avLst/>
          </a:prstGeom>
        </p:spPr>
      </p:pic>
      <p:sp>
        <p:nvSpPr>
          <p:cNvPr id="7" name="Organigramme : Connecteur 6"/>
          <p:cNvSpPr/>
          <p:nvPr/>
        </p:nvSpPr>
        <p:spPr>
          <a:xfrm>
            <a:off x="1765187" y="5764645"/>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Cycle 1</a:t>
            </a:r>
            <a:endParaRPr lang="fr-CA" sz="1400" b="1"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34759499"/>
      </p:ext>
    </p:extLst>
  </p:cSld>
  <p:clrMapOvr>
    <a:masterClrMapping/>
  </p:clrMapOvr>
  <mc:AlternateContent xmlns:mc="http://schemas.openxmlformats.org/markup-compatibility/2006" xmlns:p14="http://schemas.microsoft.com/office/powerpoint/2010/main">
    <mc:Choice Requires="p14">
      <p:transition spd="med" p14:dur="700" advTm="8573">
        <p:fade/>
      </p:transition>
    </mc:Choice>
    <mc:Fallback xmlns="">
      <p:transition spd="med" advTm="85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73529" y="498288"/>
            <a:ext cx="11348357" cy="584775"/>
          </a:xfrm>
          <a:prstGeom prst="rect">
            <a:avLst/>
          </a:prstGeom>
          <a:solidFill>
            <a:srgbClr val="00CCFF"/>
          </a:solidFill>
        </p:spPr>
        <p:txBody>
          <a:bodyPr wrap="square" rtlCol="0">
            <a:spAutoFit/>
          </a:bodyPr>
          <a:lstStyle/>
          <a:p>
            <a:pPr algn="ctr"/>
            <a:r>
              <a:rPr lang="fr-CA" sz="3200" i="1" dirty="0" smtClean="0">
                <a:solidFill>
                  <a:schemeClr val="accent5">
                    <a:lumMod val="50000"/>
                  </a:schemeClr>
                </a:solidFill>
              </a:rPr>
              <a:t>The </a:t>
            </a:r>
            <a:r>
              <a:rPr lang="fr-CA" sz="3200" i="1" dirty="0" err="1" smtClean="0">
                <a:solidFill>
                  <a:schemeClr val="accent5">
                    <a:lumMod val="50000"/>
                  </a:schemeClr>
                </a:solidFill>
              </a:rPr>
              <a:t>teacher</a:t>
            </a:r>
            <a:r>
              <a:rPr lang="fr-CA" sz="3200" i="1" dirty="0" smtClean="0">
                <a:solidFill>
                  <a:schemeClr val="accent5">
                    <a:lumMod val="50000"/>
                  </a:schemeClr>
                </a:solidFill>
              </a:rPr>
              <a:t> </a:t>
            </a:r>
            <a:r>
              <a:rPr lang="fr-CA" sz="3200" i="1" dirty="0" err="1" smtClean="0">
                <a:solidFill>
                  <a:schemeClr val="accent5">
                    <a:lumMod val="50000"/>
                  </a:schemeClr>
                </a:solidFill>
              </a:rPr>
              <a:t>explains</a:t>
            </a:r>
            <a:r>
              <a:rPr lang="fr-CA" sz="3200" i="1" dirty="0" smtClean="0">
                <a:solidFill>
                  <a:schemeClr val="accent5">
                    <a:lumMod val="50000"/>
                  </a:schemeClr>
                </a:solidFill>
              </a:rPr>
              <a:t> </a:t>
            </a:r>
            <a:r>
              <a:rPr lang="fr-CA" sz="3200" i="1" dirty="0" err="1" smtClean="0">
                <a:solidFill>
                  <a:schemeClr val="accent5">
                    <a:lumMod val="50000"/>
                  </a:schemeClr>
                </a:solidFill>
              </a:rPr>
              <a:t>learning</a:t>
            </a:r>
            <a:r>
              <a:rPr lang="fr-CA" sz="3200" i="1" dirty="0" smtClean="0">
                <a:solidFill>
                  <a:schemeClr val="accent5">
                    <a:lumMod val="50000"/>
                  </a:schemeClr>
                </a:solidFill>
              </a:rPr>
              <a:t> </a:t>
            </a:r>
            <a:r>
              <a:rPr lang="fr-CA" sz="3200" i="1" dirty="0" err="1" smtClean="0">
                <a:solidFill>
                  <a:schemeClr val="accent5">
                    <a:lumMod val="50000"/>
                  </a:schemeClr>
                </a:solidFill>
              </a:rPr>
              <a:t>strategies</a:t>
            </a:r>
            <a:endParaRPr lang="fr-CA" sz="3200" dirty="0">
              <a:solidFill>
                <a:schemeClr val="accent5">
                  <a:lumMod val="50000"/>
                </a:schemeClr>
              </a:solidFill>
            </a:endParaRPr>
          </a:p>
        </p:txBody>
      </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6318" y="4151726"/>
            <a:ext cx="2103614" cy="2093096"/>
          </a:xfrm>
          <a:prstGeom prst="rect">
            <a:avLst/>
          </a:prstGeom>
          <a:ln w="19050">
            <a:solidFill>
              <a:srgbClr val="B4F6F8"/>
            </a:solidFill>
          </a:ln>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8400" y="1346564"/>
            <a:ext cx="2044664" cy="2312817"/>
          </a:xfrm>
          <a:prstGeom prst="rect">
            <a:avLst/>
          </a:prstGeom>
          <a:ln w="12700">
            <a:solidFill>
              <a:srgbClr val="B4F6F8"/>
            </a:solidFill>
          </a:ln>
        </p:spPr>
      </p:pic>
      <p:sp>
        <p:nvSpPr>
          <p:cNvPr id="10" name="ZoneTexte 9"/>
          <p:cNvSpPr txBox="1"/>
          <p:nvPr/>
        </p:nvSpPr>
        <p:spPr>
          <a:xfrm>
            <a:off x="4016011" y="1941235"/>
            <a:ext cx="6347189" cy="707886"/>
          </a:xfrm>
          <a:prstGeom prst="rect">
            <a:avLst/>
          </a:prstGeom>
          <a:noFill/>
        </p:spPr>
        <p:txBody>
          <a:bodyPr wrap="square" rtlCol="0">
            <a:spAutoFit/>
          </a:bodyPr>
          <a:lstStyle/>
          <a:p>
            <a:r>
              <a:rPr lang="fr-CA" sz="4000" dirty="0" smtClean="0">
                <a:solidFill>
                  <a:schemeClr val="accent5">
                    <a:lumMod val="50000"/>
                  </a:schemeClr>
                </a:solidFill>
              </a:rPr>
              <a:t>« Point to the </a:t>
            </a:r>
            <a:r>
              <a:rPr lang="fr-CA" sz="4000" dirty="0" err="1" smtClean="0">
                <a:solidFill>
                  <a:schemeClr val="accent5">
                    <a:lumMod val="50000"/>
                  </a:schemeClr>
                </a:solidFill>
              </a:rPr>
              <a:t>object</a:t>
            </a:r>
            <a:r>
              <a:rPr lang="fr-CA" sz="4000" dirty="0" smtClean="0">
                <a:solidFill>
                  <a:schemeClr val="accent5">
                    <a:lumMod val="50000"/>
                  </a:schemeClr>
                </a:solidFill>
              </a:rPr>
              <a:t> »</a:t>
            </a:r>
            <a:endParaRPr lang="fr-CA" sz="4000" dirty="0">
              <a:solidFill>
                <a:schemeClr val="accent5">
                  <a:lumMod val="50000"/>
                </a:schemeClr>
              </a:solidFill>
            </a:endParaRPr>
          </a:p>
        </p:txBody>
      </p:sp>
      <p:sp>
        <p:nvSpPr>
          <p:cNvPr id="11" name="ZoneTexte 10"/>
          <p:cNvSpPr txBox="1"/>
          <p:nvPr/>
        </p:nvSpPr>
        <p:spPr>
          <a:xfrm>
            <a:off x="5837382" y="3322830"/>
            <a:ext cx="4525818" cy="1025236"/>
          </a:xfrm>
          <a:prstGeom prst="rect">
            <a:avLst/>
          </a:prstGeom>
          <a:noFill/>
        </p:spPr>
        <p:txBody>
          <a:bodyPr wrap="square" rtlCol="0">
            <a:spAutoFit/>
          </a:bodyPr>
          <a:lstStyle/>
          <a:p>
            <a:endParaRPr lang="fr-CA" dirty="0"/>
          </a:p>
        </p:txBody>
      </p:sp>
      <p:sp>
        <p:nvSpPr>
          <p:cNvPr id="12" name="ZoneTexte 11"/>
          <p:cNvSpPr txBox="1"/>
          <p:nvPr/>
        </p:nvSpPr>
        <p:spPr>
          <a:xfrm flipH="1">
            <a:off x="3918494" y="2674496"/>
            <a:ext cx="6343033" cy="984885"/>
          </a:xfrm>
          <a:prstGeom prst="rect">
            <a:avLst/>
          </a:prstGeom>
          <a:noFill/>
        </p:spPr>
        <p:txBody>
          <a:bodyPr wrap="square" rtlCol="0">
            <a:spAutoFit/>
          </a:bodyPr>
          <a:lstStyle/>
          <a:p>
            <a:r>
              <a:rPr lang="fr-CA" sz="4000" dirty="0">
                <a:solidFill>
                  <a:schemeClr val="accent5">
                    <a:lumMod val="50000"/>
                  </a:schemeClr>
                </a:solidFill>
              </a:rPr>
              <a:t>« </a:t>
            </a:r>
            <a:r>
              <a:rPr lang="fr-CA" sz="4000" dirty="0" err="1" smtClean="0">
                <a:solidFill>
                  <a:schemeClr val="accent5">
                    <a:lumMod val="50000"/>
                  </a:schemeClr>
                </a:solidFill>
              </a:rPr>
              <a:t>Follow</a:t>
            </a:r>
            <a:r>
              <a:rPr lang="fr-CA" sz="4000" dirty="0" smtClean="0">
                <a:solidFill>
                  <a:schemeClr val="accent5">
                    <a:lumMod val="50000"/>
                  </a:schemeClr>
                </a:solidFill>
              </a:rPr>
              <a:t> the </a:t>
            </a:r>
            <a:r>
              <a:rPr lang="fr-CA" sz="4000" dirty="0" err="1" smtClean="0">
                <a:solidFill>
                  <a:schemeClr val="accent5">
                    <a:lumMod val="50000"/>
                  </a:schemeClr>
                </a:solidFill>
              </a:rPr>
              <a:t>teacher</a:t>
            </a:r>
            <a:r>
              <a:rPr lang="fr-CA" sz="4000" dirty="0">
                <a:solidFill>
                  <a:schemeClr val="accent5">
                    <a:lumMod val="50000"/>
                  </a:schemeClr>
                </a:solidFill>
              </a:rPr>
              <a:t> »</a:t>
            </a:r>
          </a:p>
          <a:p>
            <a:endParaRPr lang="fr-CA" dirty="0"/>
          </a:p>
        </p:txBody>
      </p:sp>
      <p:sp>
        <p:nvSpPr>
          <p:cNvPr id="13" name="ZoneTexte 12"/>
          <p:cNvSpPr txBox="1"/>
          <p:nvPr/>
        </p:nvSpPr>
        <p:spPr>
          <a:xfrm>
            <a:off x="5895143" y="4146412"/>
            <a:ext cx="3722254" cy="707886"/>
          </a:xfrm>
          <a:prstGeom prst="rect">
            <a:avLst/>
          </a:prstGeom>
          <a:noFill/>
        </p:spPr>
        <p:txBody>
          <a:bodyPr wrap="square" rtlCol="0">
            <a:spAutoFit/>
          </a:bodyPr>
          <a:lstStyle/>
          <a:p>
            <a:r>
              <a:rPr lang="fr-CA" sz="4000" dirty="0" smtClean="0">
                <a:solidFill>
                  <a:schemeClr val="accent5">
                    <a:lumMod val="50000"/>
                  </a:schemeClr>
                </a:solidFill>
              </a:rPr>
              <a:t>« </a:t>
            </a:r>
            <a:r>
              <a:rPr lang="fr-CA" sz="4000" dirty="0" err="1" smtClean="0">
                <a:solidFill>
                  <a:schemeClr val="accent5">
                    <a:lumMod val="50000"/>
                  </a:schemeClr>
                </a:solidFill>
              </a:rPr>
              <a:t>Ask</a:t>
            </a:r>
            <a:r>
              <a:rPr lang="fr-CA" sz="4000" dirty="0" smtClean="0">
                <a:solidFill>
                  <a:schemeClr val="accent5">
                    <a:lumMod val="50000"/>
                  </a:schemeClr>
                </a:solidFill>
              </a:rPr>
              <a:t> for help  »</a:t>
            </a:r>
            <a:endParaRPr lang="fr-CA" sz="4000" dirty="0">
              <a:solidFill>
                <a:schemeClr val="accent5">
                  <a:lumMod val="50000"/>
                </a:schemeClr>
              </a:solidFill>
            </a:endParaRPr>
          </a:p>
        </p:txBody>
      </p:sp>
      <p:sp>
        <p:nvSpPr>
          <p:cNvPr id="14" name="ZoneTexte 13"/>
          <p:cNvSpPr txBox="1"/>
          <p:nvPr/>
        </p:nvSpPr>
        <p:spPr>
          <a:xfrm>
            <a:off x="5837382" y="5005548"/>
            <a:ext cx="3962400" cy="707886"/>
          </a:xfrm>
          <a:prstGeom prst="rect">
            <a:avLst/>
          </a:prstGeom>
          <a:noFill/>
        </p:spPr>
        <p:txBody>
          <a:bodyPr wrap="square" rtlCol="0">
            <a:spAutoFit/>
          </a:bodyPr>
          <a:lstStyle/>
          <a:p>
            <a:r>
              <a:rPr lang="fr-CA" sz="4000" dirty="0" smtClean="0">
                <a:solidFill>
                  <a:schemeClr val="accent5">
                    <a:lumMod val="50000"/>
                  </a:schemeClr>
                </a:solidFill>
              </a:rPr>
              <a:t>« </a:t>
            </a:r>
            <a:r>
              <a:rPr lang="fr-CA" sz="4000" dirty="0" err="1" smtClean="0">
                <a:solidFill>
                  <a:schemeClr val="accent5">
                    <a:lumMod val="50000"/>
                  </a:schemeClr>
                </a:solidFill>
              </a:rPr>
              <a:t>Concentrate</a:t>
            </a:r>
            <a:r>
              <a:rPr lang="fr-CA" sz="4000" dirty="0" smtClean="0">
                <a:solidFill>
                  <a:schemeClr val="accent5">
                    <a:lumMod val="50000"/>
                  </a:schemeClr>
                </a:solidFill>
              </a:rPr>
              <a:t> »</a:t>
            </a:r>
            <a:endParaRPr lang="fr-CA" sz="4000" dirty="0">
              <a:solidFill>
                <a:schemeClr val="accent5">
                  <a:lumMod val="50000"/>
                </a:schemeClr>
              </a:solidFill>
            </a:endParaRPr>
          </a:p>
        </p:txBody>
      </p:sp>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sp>
        <p:nvSpPr>
          <p:cNvPr id="16" name="Organigramme : Connecteur 15"/>
          <p:cNvSpPr/>
          <p:nvPr/>
        </p:nvSpPr>
        <p:spPr>
          <a:xfrm>
            <a:off x="322719" y="5039560"/>
            <a:ext cx="1405681" cy="942110"/>
          </a:xfrm>
          <a:prstGeom prst="flowChartConnector">
            <a:avLst/>
          </a:prstGeom>
          <a:solidFill>
            <a:srgbClr val="09A3E1"/>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smtClean="0"/>
              <a:t>Cycle 1</a:t>
            </a:r>
            <a:endParaRPr lang="fr-CA" sz="1400" b="1"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77187639"/>
      </p:ext>
    </p:extLst>
  </p:cSld>
  <p:clrMapOvr>
    <a:masterClrMapping/>
  </p:clrMapOvr>
  <mc:AlternateContent xmlns:mc="http://schemas.openxmlformats.org/markup-compatibility/2006" xmlns:p14="http://schemas.microsoft.com/office/powerpoint/2010/main">
    <mc:Choice Requires="p14">
      <p:transition spd="med" p14:dur="700" advTm="4874">
        <p:fade/>
      </p:transition>
    </mc:Choice>
    <mc:Fallback xmlns="">
      <p:transition spd="med" advTm="48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574" y="340164"/>
            <a:ext cx="5823941" cy="45390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rganigramme : Connecteur 1"/>
          <p:cNvSpPr/>
          <p:nvPr/>
        </p:nvSpPr>
        <p:spPr>
          <a:xfrm>
            <a:off x="5751400" y="2258351"/>
            <a:ext cx="5641041" cy="3048000"/>
          </a:xfrm>
          <a:prstGeom prst="flowChartConnector">
            <a:avLst/>
          </a:prstGeom>
          <a:solidFill>
            <a:srgbClr val="0894E2"/>
          </a:solidFill>
          <a:ln w="19050">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800" b="1" dirty="0" err="1" smtClean="0"/>
              <a:t>Elementary</a:t>
            </a:r>
            <a:r>
              <a:rPr lang="fr-CA" sz="4800" b="1" dirty="0" smtClean="0"/>
              <a:t> ESL Program Cycles 2 and 3</a:t>
            </a:r>
            <a:endParaRPr lang="fr-CA" sz="4800" b="1" dirty="0"/>
          </a:p>
        </p:txBody>
      </p:sp>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197" y="5993188"/>
            <a:ext cx="1147814" cy="48502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31851336"/>
      </p:ext>
    </p:extLst>
  </p:cSld>
  <p:clrMapOvr>
    <a:masterClrMapping/>
  </p:clrMapOvr>
  <mc:AlternateContent xmlns:mc="http://schemas.openxmlformats.org/markup-compatibility/2006" xmlns:p14="http://schemas.microsoft.com/office/powerpoint/2010/main">
    <mc:Choice Requires="p14">
      <p:transition spd="med" p14:dur="700" advTm="8474">
        <p:fade/>
      </p:transition>
    </mc:Choice>
    <mc:Fallback xmlns="">
      <p:transition spd="med" advTm="84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7542" y="498570"/>
            <a:ext cx="8694993" cy="5400701"/>
          </a:xfrm>
          <a:prstGeom prst="rect">
            <a:avLst/>
          </a:prstGeom>
          <a:noFill/>
          <a:ln w="571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aphicFrame>
        <p:nvGraphicFramePr>
          <p:cNvPr id="4" name="Tableau 3"/>
          <p:cNvGraphicFramePr>
            <a:graphicFrameLocks noGrp="1"/>
          </p:cNvGraphicFramePr>
          <p:nvPr>
            <p:extLst>
              <p:ext uri="{D42A27DB-BD31-4B8C-83A1-F6EECF244321}">
                <p14:modId xmlns:p14="http://schemas.microsoft.com/office/powerpoint/2010/main" val="1669167495"/>
              </p:ext>
            </p:extLst>
          </p:nvPr>
        </p:nvGraphicFramePr>
        <p:xfrm>
          <a:off x="2287542" y="407774"/>
          <a:ext cx="8694994" cy="5491496"/>
        </p:xfrm>
        <a:graphic>
          <a:graphicData uri="http://schemas.openxmlformats.org/drawingml/2006/table">
            <a:tbl>
              <a:tblPr firstRow="1" bandRow="1">
                <a:tableStyleId>{FABFCF23-3B69-468F-B69F-88F6DE6A72F2}</a:tableStyleId>
              </a:tblPr>
              <a:tblGrid>
                <a:gridCol w="5043505">
                  <a:extLst>
                    <a:ext uri="{9D8B030D-6E8A-4147-A177-3AD203B41FA5}">
                      <a16:colId xmlns:a16="http://schemas.microsoft.com/office/drawing/2014/main" val="3278075839"/>
                    </a:ext>
                  </a:extLst>
                </a:gridCol>
                <a:gridCol w="1792740">
                  <a:extLst>
                    <a:ext uri="{9D8B030D-6E8A-4147-A177-3AD203B41FA5}">
                      <a16:colId xmlns:a16="http://schemas.microsoft.com/office/drawing/2014/main" val="879464046"/>
                    </a:ext>
                  </a:extLst>
                </a:gridCol>
                <a:gridCol w="1858749">
                  <a:extLst>
                    <a:ext uri="{9D8B030D-6E8A-4147-A177-3AD203B41FA5}">
                      <a16:colId xmlns:a16="http://schemas.microsoft.com/office/drawing/2014/main" val="314218624"/>
                    </a:ext>
                  </a:extLst>
                </a:gridCol>
              </a:tblGrid>
              <a:tr h="1271486">
                <a:tc>
                  <a:txBody>
                    <a:bodyPr/>
                    <a:lstStyle/>
                    <a:p>
                      <a:endParaRPr lang="fr-CA" sz="3200" dirty="0" smtClean="0"/>
                    </a:p>
                    <a:p>
                      <a:r>
                        <a:rPr lang="fr-CA" sz="2800" dirty="0" err="1" smtClean="0"/>
                        <a:t>Elementary</a:t>
                      </a:r>
                      <a:r>
                        <a:rPr lang="fr-CA" sz="2800" dirty="0" smtClean="0"/>
                        <a:t> ESL </a:t>
                      </a:r>
                      <a:r>
                        <a:rPr lang="fr-CA" sz="2800" dirty="0" err="1" smtClean="0"/>
                        <a:t>Competencies</a:t>
                      </a:r>
                      <a:endParaRPr lang="fr-CA" sz="2800" dirty="0">
                        <a:solidFill>
                          <a:schemeClr val="accent5">
                            <a:lumMod val="50000"/>
                          </a:schemeClr>
                        </a:solidFill>
                      </a:endParaRPr>
                    </a:p>
                  </a:txBody>
                  <a:tcPr/>
                </a:tc>
                <a:tc>
                  <a:txBody>
                    <a:bodyPr/>
                    <a:lstStyle/>
                    <a:p>
                      <a:r>
                        <a:rPr lang="fr-CA" sz="2000" smtClean="0"/>
                        <a:t>   Cycle 2</a:t>
                      </a:r>
                      <a:endParaRPr lang="fr-CA" sz="2000"/>
                    </a:p>
                  </a:txBody>
                  <a:tcPr/>
                </a:tc>
                <a:tc>
                  <a:txBody>
                    <a:bodyPr/>
                    <a:lstStyle/>
                    <a:p>
                      <a:r>
                        <a:rPr lang="fr-CA" sz="2000" dirty="0" smtClean="0"/>
                        <a:t>   Cycle</a:t>
                      </a:r>
                      <a:r>
                        <a:rPr lang="fr-CA" sz="2000" baseline="0" dirty="0" smtClean="0"/>
                        <a:t> 3</a:t>
                      </a:r>
                      <a:endParaRPr lang="fr-CA" sz="2000" dirty="0"/>
                    </a:p>
                  </a:txBody>
                  <a:tcPr/>
                </a:tc>
                <a:extLst>
                  <a:ext uri="{0D108BD9-81ED-4DB2-BD59-A6C34878D82A}">
                    <a16:rowId xmlns:a16="http://schemas.microsoft.com/office/drawing/2014/main" val="3132312883"/>
                  </a:ext>
                </a:extLst>
              </a:tr>
              <a:tr h="1406670">
                <a:tc>
                  <a:txBody>
                    <a:bodyPr/>
                    <a:lstStyle/>
                    <a:p>
                      <a:r>
                        <a:rPr lang="fr-CA" sz="2400" dirty="0" smtClean="0"/>
                        <a:t>C1</a:t>
                      </a:r>
                      <a:r>
                        <a:rPr lang="fr-CA" sz="2400" baseline="0" dirty="0" smtClean="0"/>
                        <a:t> To </a:t>
                      </a:r>
                      <a:r>
                        <a:rPr lang="fr-CA" sz="2400" baseline="0" dirty="0" err="1" smtClean="0"/>
                        <a:t>interact</a:t>
                      </a:r>
                      <a:r>
                        <a:rPr lang="fr-CA" sz="2400" baseline="0" dirty="0" smtClean="0"/>
                        <a:t> </a:t>
                      </a:r>
                      <a:r>
                        <a:rPr lang="fr-CA" sz="2400" baseline="0" dirty="0" err="1" smtClean="0"/>
                        <a:t>orally</a:t>
                      </a:r>
                      <a:r>
                        <a:rPr lang="fr-CA" sz="2400" baseline="0" dirty="0" smtClean="0"/>
                        <a:t> in English</a:t>
                      </a:r>
                      <a:endParaRPr lang="fr-CA" sz="2400" dirty="0">
                        <a:solidFill>
                          <a:srgbClr val="002060"/>
                        </a:solidFill>
                      </a:endParaRPr>
                    </a:p>
                  </a:txBody>
                  <a:tcPr/>
                </a:tc>
                <a:tc>
                  <a:txBody>
                    <a:bodyPr/>
                    <a:lstStyle/>
                    <a:p>
                      <a:r>
                        <a:rPr lang="fr-CA" sz="3200" dirty="0" smtClean="0"/>
                        <a:t>50%</a:t>
                      </a:r>
                      <a:endParaRPr lang="fr-CA" sz="3200" dirty="0">
                        <a:solidFill>
                          <a:srgbClr val="002060"/>
                        </a:solidFill>
                      </a:endParaRPr>
                    </a:p>
                  </a:txBody>
                  <a:tcPr/>
                </a:tc>
                <a:tc>
                  <a:txBody>
                    <a:bodyPr/>
                    <a:lstStyle/>
                    <a:p>
                      <a:r>
                        <a:rPr lang="fr-CA" sz="3200" dirty="0" smtClean="0"/>
                        <a:t>45%</a:t>
                      </a:r>
                      <a:endParaRPr lang="fr-CA" sz="3200" dirty="0">
                        <a:solidFill>
                          <a:srgbClr val="002060"/>
                        </a:solidFill>
                      </a:endParaRPr>
                    </a:p>
                  </a:txBody>
                  <a:tcPr/>
                </a:tc>
                <a:extLst>
                  <a:ext uri="{0D108BD9-81ED-4DB2-BD59-A6C34878D82A}">
                    <a16:rowId xmlns:a16="http://schemas.microsoft.com/office/drawing/2014/main" val="2876988381"/>
                  </a:ext>
                </a:extLst>
              </a:tr>
              <a:tr h="1406670">
                <a:tc>
                  <a:txBody>
                    <a:bodyPr/>
                    <a:lstStyle/>
                    <a:p>
                      <a:r>
                        <a:rPr lang="fr-CA" sz="2400" dirty="0" smtClean="0"/>
                        <a:t>C2 To </a:t>
                      </a:r>
                      <a:r>
                        <a:rPr lang="fr-CA" sz="2400" dirty="0" err="1" smtClean="0"/>
                        <a:t>reinvest</a:t>
                      </a:r>
                      <a:r>
                        <a:rPr lang="fr-CA" sz="2400" dirty="0" smtClean="0"/>
                        <a:t> </a:t>
                      </a:r>
                      <a:r>
                        <a:rPr lang="fr-CA" sz="2400" dirty="0" err="1" smtClean="0"/>
                        <a:t>understanding</a:t>
                      </a:r>
                      <a:r>
                        <a:rPr lang="fr-CA" sz="2400" dirty="0" smtClean="0"/>
                        <a:t> of oral and </a:t>
                      </a:r>
                      <a:r>
                        <a:rPr lang="fr-CA" sz="2400" dirty="0" err="1" smtClean="0"/>
                        <a:t>written</a:t>
                      </a:r>
                      <a:r>
                        <a:rPr lang="fr-CA" sz="2400" dirty="0" smtClean="0"/>
                        <a:t> </a:t>
                      </a:r>
                      <a:r>
                        <a:rPr lang="fr-CA" sz="2400" dirty="0" err="1" smtClean="0"/>
                        <a:t>texts</a:t>
                      </a:r>
                      <a:endParaRPr lang="fr-CA" sz="2400" dirty="0">
                        <a:solidFill>
                          <a:srgbClr val="002060"/>
                        </a:solidFill>
                      </a:endParaRPr>
                    </a:p>
                  </a:txBody>
                  <a:tcPr/>
                </a:tc>
                <a:tc>
                  <a:txBody>
                    <a:bodyPr/>
                    <a:lstStyle/>
                    <a:p>
                      <a:r>
                        <a:rPr lang="fr-CA" sz="3200" dirty="0" smtClean="0"/>
                        <a:t>35%</a:t>
                      </a:r>
                      <a:endParaRPr lang="fr-CA" sz="3200" dirty="0">
                        <a:solidFill>
                          <a:srgbClr val="002060"/>
                        </a:solidFill>
                      </a:endParaRPr>
                    </a:p>
                  </a:txBody>
                  <a:tcPr/>
                </a:tc>
                <a:tc>
                  <a:txBody>
                    <a:bodyPr/>
                    <a:lstStyle/>
                    <a:p>
                      <a:r>
                        <a:rPr lang="fr-CA" sz="3200" dirty="0" smtClean="0"/>
                        <a:t>35%</a:t>
                      </a:r>
                      <a:endParaRPr lang="fr-CA" sz="3200" dirty="0">
                        <a:solidFill>
                          <a:srgbClr val="002060"/>
                        </a:solidFill>
                      </a:endParaRPr>
                    </a:p>
                  </a:txBody>
                  <a:tcPr/>
                </a:tc>
                <a:extLst>
                  <a:ext uri="{0D108BD9-81ED-4DB2-BD59-A6C34878D82A}">
                    <a16:rowId xmlns:a16="http://schemas.microsoft.com/office/drawing/2014/main" val="3576582597"/>
                  </a:ext>
                </a:extLst>
              </a:tr>
              <a:tr h="1406670">
                <a:tc>
                  <a:txBody>
                    <a:bodyPr/>
                    <a:lstStyle/>
                    <a:p>
                      <a:r>
                        <a:rPr lang="fr-CA" sz="2400" dirty="0" smtClean="0"/>
                        <a:t>C3 To</a:t>
                      </a:r>
                      <a:r>
                        <a:rPr lang="fr-CA" sz="2400" baseline="0" dirty="0" smtClean="0"/>
                        <a:t> </a:t>
                      </a:r>
                      <a:r>
                        <a:rPr lang="fr-CA" sz="2400" baseline="0" dirty="0" err="1" smtClean="0"/>
                        <a:t>write</a:t>
                      </a:r>
                      <a:r>
                        <a:rPr lang="fr-CA" sz="2400" baseline="0" dirty="0" smtClean="0"/>
                        <a:t> </a:t>
                      </a:r>
                      <a:r>
                        <a:rPr lang="fr-CA" sz="2400" baseline="0" dirty="0" err="1" smtClean="0"/>
                        <a:t>texts</a:t>
                      </a:r>
                      <a:endParaRPr lang="fr-CA" sz="2400" dirty="0">
                        <a:solidFill>
                          <a:srgbClr val="002060"/>
                        </a:solidFill>
                      </a:endParaRPr>
                    </a:p>
                  </a:txBody>
                  <a:tcPr/>
                </a:tc>
                <a:tc>
                  <a:txBody>
                    <a:bodyPr/>
                    <a:lstStyle/>
                    <a:p>
                      <a:r>
                        <a:rPr lang="fr-CA" sz="3200" dirty="0" smtClean="0"/>
                        <a:t>15%</a:t>
                      </a:r>
                      <a:endParaRPr lang="fr-CA" sz="3200" dirty="0">
                        <a:solidFill>
                          <a:srgbClr val="002060"/>
                        </a:solidFill>
                      </a:endParaRPr>
                    </a:p>
                  </a:txBody>
                  <a:tcPr/>
                </a:tc>
                <a:tc>
                  <a:txBody>
                    <a:bodyPr/>
                    <a:lstStyle/>
                    <a:p>
                      <a:r>
                        <a:rPr lang="fr-CA" sz="3200" dirty="0" smtClean="0"/>
                        <a:t>20%</a:t>
                      </a:r>
                      <a:endParaRPr lang="fr-CA" sz="3200" dirty="0">
                        <a:solidFill>
                          <a:srgbClr val="002060"/>
                        </a:solidFill>
                      </a:endParaRPr>
                    </a:p>
                  </a:txBody>
                  <a:tcPr/>
                </a:tc>
                <a:extLst>
                  <a:ext uri="{0D108BD9-81ED-4DB2-BD59-A6C34878D82A}">
                    <a16:rowId xmlns:a16="http://schemas.microsoft.com/office/drawing/2014/main" val="2037613239"/>
                  </a:ext>
                </a:extLst>
              </a:tr>
            </a:tbl>
          </a:graphicData>
        </a:graphic>
      </p:graphicFrame>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729" y="5143823"/>
            <a:ext cx="1147814" cy="485023"/>
          </a:xfrm>
          <a:prstGeom prst="rect">
            <a:avLst/>
          </a:prstGeom>
        </p:spPr>
      </p:pic>
      <p:sp>
        <p:nvSpPr>
          <p:cNvPr id="8" name="Organigramme : Connecteur 7"/>
          <p:cNvSpPr/>
          <p:nvPr/>
        </p:nvSpPr>
        <p:spPr>
          <a:xfrm>
            <a:off x="265574" y="5733535"/>
            <a:ext cx="1248124" cy="908565"/>
          </a:xfrm>
          <a:prstGeom prst="flowChartConnector">
            <a:avLst/>
          </a:prstGeom>
          <a:solidFill>
            <a:srgbClr val="00B0F0"/>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t>Cycles 2 &amp; 3</a:t>
            </a:r>
            <a:endParaRPr lang="fr-CA"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74760376"/>
      </p:ext>
    </p:extLst>
  </p:cSld>
  <p:clrMapOvr>
    <a:masterClrMapping/>
  </p:clrMapOvr>
  <mc:AlternateContent xmlns:mc="http://schemas.openxmlformats.org/markup-compatibility/2006" xmlns:p14="http://schemas.microsoft.com/office/powerpoint/2010/main">
    <mc:Choice Requires="p14">
      <p:transition spd="med" p14:dur="700" advTm="14246">
        <p:fade/>
      </p:transition>
    </mc:Choice>
    <mc:Fallback xmlns="">
      <p:transition spd="med" advTm="142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571500" y="512041"/>
            <a:ext cx="7029450" cy="4248150"/>
          </a:xfrm>
          <a:prstGeom prst="ellipse">
            <a:avLst/>
          </a:prstGeom>
          <a:solidFill>
            <a:srgbClr val="00B0F0"/>
          </a:solidFill>
          <a:ln w="28575">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smtClean="0">
                <a:solidFill>
                  <a:schemeClr val="accent5">
                    <a:lumMod val="50000"/>
                  </a:schemeClr>
                </a:solidFill>
              </a:rPr>
              <a:t>C1 To </a:t>
            </a:r>
            <a:r>
              <a:rPr lang="fr-CA" sz="4000" dirty="0" err="1" smtClean="0">
                <a:solidFill>
                  <a:schemeClr val="accent5">
                    <a:lumMod val="50000"/>
                  </a:schemeClr>
                </a:solidFill>
              </a:rPr>
              <a:t>interact</a:t>
            </a:r>
            <a:r>
              <a:rPr lang="fr-CA" sz="4000" dirty="0" smtClean="0">
                <a:solidFill>
                  <a:schemeClr val="accent5">
                    <a:lumMod val="50000"/>
                  </a:schemeClr>
                </a:solidFill>
              </a:rPr>
              <a:t> </a:t>
            </a:r>
            <a:r>
              <a:rPr lang="fr-CA" sz="4000" dirty="0" err="1" smtClean="0">
                <a:solidFill>
                  <a:schemeClr val="accent5">
                    <a:lumMod val="50000"/>
                  </a:schemeClr>
                </a:solidFill>
              </a:rPr>
              <a:t>orally</a:t>
            </a:r>
            <a:r>
              <a:rPr lang="fr-CA" sz="4000" dirty="0" smtClean="0">
                <a:solidFill>
                  <a:schemeClr val="accent5">
                    <a:lumMod val="50000"/>
                  </a:schemeClr>
                </a:solidFill>
              </a:rPr>
              <a:t> in English</a:t>
            </a:r>
            <a:endParaRPr lang="fr-CA" sz="4000" dirty="0">
              <a:solidFill>
                <a:schemeClr val="accent5">
                  <a:lumMod val="50000"/>
                </a:schemeClr>
              </a:solidFill>
            </a:endParaRPr>
          </a:p>
        </p:txBody>
      </p:sp>
      <p:sp>
        <p:nvSpPr>
          <p:cNvPr id="3" name="Ellipse 2"/>
          <p:cNvSpPr/>
          <p:nvPr/>
        </p:nvSpPr>
        <p:spPr>
          <a:xfrm>
            <a:off x="4086225" y="3412034"/>
            <a:ext cx="3981449" cy="2724150"/>
          </a:xfrm>
          <a:prstGeom prst="ellipse">
            <a:avLst/>
          </a:prstGeom>
          <a:solidFill>
            <a:srgbClr val="00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dirty="0" smtClean="0">
                <a:solidFill>
                  <a:schemeClr val="accent5">
                    <a:lumMod val="50000"/>
                  </a:schemeClr>
                </a:solidFill>
              </a:rPr>
              <a:t>C3 To </a:t>
            </a:r>
            <a:r>
              <a:rPr lang="fr-CA" sz="3600" dirty="0" err="1" smtClean="0">
                <a:solidFill>
                  <a:schemeClr val="accent5">
                    <a:lumMod val="50000"/>
                  </a:schemeClr>
                </a:solidFill>
              </a:rPr>
              <a:t>write</a:t>
            </a:r>
            <a:r>
              <a:rPr lang="fr-CA" sz="3600" dirty="0" smtClean="0">
                <a:solidFill>
                  <a:schemeClr val="accent5">
                    <a:lumMod val="50000"/>
                  </a:schemeClr>
                </a:solidFill>
              </a:rPr>
              <a:t> </a:t>
            </a:r>
            <a:r>
              <a:rPr lang="fr-CA" sz="3600" dirty="0" err="1" smtClean="0">
                <a:solidFill>
                  <a:schemeClr val="accent5">
                    <a:lumMod val="50000"/>
                  </a:schemeClr>
                </a:solidFill>
              </a:rPr>
              <a:t>texts</a:t>
            </a:r>
            <a:endParaRPr lang="fr-CA" sz="3600" dirty="0">
              <a:solidFill>
                <a:schemeClr val="accent5">
                  <a:lumMod val="50000"/>
                </a:schemeClr>
              </a:solidFill>
            </a:endParaRPr>
          </a:p>
        </p:txBody>
      </p:sp>
      <p:sp>
        <p:nvSpPr>
          <p:cNvPr id="4" name="Ellipse 3"/>
          <p:cNvSpPr/>
          <p:nvPr/>
        </p:nvSpPr>
        <p:spPr>
          <a:xfrm>
            <a:off x="6610349" y="1333388"/>
            <a:ext cx="5581651" cy="2743200"/>
          </a:xfrm>
          <a:prstGeom prst="ellipse">
            <a:avLst/>
          </a:prstGeom>
          <a:solidFill>
            <a:srgbClr val="09A3E1"/>
          </a:solidFill>
          <a:ln w="28575">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dirty="0" smtClean="0">
                <a:solidFill>
                  <a:schemeClr val="accent2">
                    <a:lumMod val="20000"/>
                    <a:lumOff val="80000"/>
                  </a:schemeClr>
                </a:solidFill>
              </a:rPr>
              <a:t>C2 To </a:t>
            </a:r>
            <a:r>
              <a:rPr lang="fr-CA" sz="3600" dirty="0" err="1" smtClean="0">
                <a:solidFill>
                  <a:schemeClr val="accent2">
                    <a:lumMod val="20000"/>
                    <a:lumOff val="80000"/>
                  </a:schemeClr>
                </a:solidFill>
              </a:rPr>
              <a:t>reinvest</a:t>
            </a:r>
            <a:r>
              <a:rPr lang="fr-CA" sz="3600" dirty="0" smtClean="0">
                <a:solidFill>
                  <a:schemeClr val="accent2">
                    <a:lumMod val="20000"/>
                    <a:lumOff val="80000"/>
                  </a:schemeClr>
                </a:solidFill>
              </a:rPr>
              <a:t> </a:t>
            </a:r>
            <a:r>
              <a:rPr lang="fr-CA" sz="3600" dirty="0" err="1" smtClean="0">
                <a:solidFill>
                  <a:schemeClr val="accent2">
                    <a:lumMod val="20000"/>
                    <a:lumOff val="80000"/>
                  </a:schemeClr>
                </a:solidFill>
              </a:rPr>
              <a:t>understanding</a:t>
            </a:r>
            <a:r>
              <a:rPr lang="fr-CA" sz="3600" dirty="0" smtClean="0">
                <a:solidFill>
                  <a:schemeClr val="accent2">
                    <a:lumMod val="20000"/>
                    <a:lumOff val="80000"/>
                  </a:schemeClr>
                </a:solidFill>
              </a:rPr>
              <a:t> of oral and </a:t>
            </a:r>
            <a:r>
              <a:rPr lang="fr-CA" sz="3600" dirty="0" err="1" smtClean="0">
                <a:solidFill>
                  <a:schemeClr val="accent2">
                    <a:lumMod val="20000"/>
                    <a:lumOff val="80000"/>
                  </a:schemeClr>
                </a:solidFill>
              </a:rPr>
              <a:t>written</a:t>
            </a:r>
            <a:r>
              <a:rPr lang="fr-CA" sz="3600" dirty="0" smtClean="0">
                <a:solidFill>
                  <a:schemeClr val="accent2">
                    <a:lumMod val="20000"/>
                    <a:lumOff val="80000"/>
                  </a:schemeClr>
                </a:solidFill>
              </a:rPr>
              <a:t> </a:t>
            </a:r>
            <a:r>
              <a:rPr lang="fr-CA" sz="3600" dirty="0" err="1" smtClean="0">
                <a:solidFill>
                  <a:schemeClr val="accent2">
                    <a:lumMod val="20000"/>
                    <a:lumOff val="80000"/>
                  </a:schemeClr>
                </a:solidFill>
              </a:rPr>
              <a:t>texts</a:t>
            </a:r>
            <a:endParaRPr lang="fr-CA" sz="3600" dirty="0">
              <a:solidFill>
                <a:schemeClr val="accent2">
                  <a:lumMod val="20000"/>
                  <a:lumOff val="80000"/>
                </a:schemeClr>
              </a:solidFill>
            </a:endParaRPr>
          </a:p>
        </p:txBody>
      </p:sp>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100" y="6180206"/>
            <a:ext cx="1147814" cy="485023"/>
          </a:xfrm>
          <a:prstGeom prst="rect">
            <a:avLst/>
          </a:prstGeom>
        </p:spPr>
      </p:pic>
      <p:sp>
        <p:nvSpPr>
          <p:cNvPr id="9" name="Organigramme : Connecteur 8"/>
          <p:cNvSpPr/>
          <p:nvPr/>
        </p:nvSpPr>
        <p:spPr>
          <a:xfrm>
            <a:off x="48115" y="5025980"/>
            <a:ext cx="1119204" cy="888437"/>
          </a:xfrm>
          <a:prstGeom prst="flowChartConnector">
            <a:avLst/>
          </a:prstGeom>
          <a:solidFill>
            <a:srgbClr val="00B0F0"/>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t>Cycles 2 &amp; 3</a:t>
            </a:r>
            <a:endParaRPr lang="fr-CA" b="1" dirty="0"/>
          </a:p>
        </p:txBody>
      </p:sp>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838178725"/>
      </p:ext>
    </p:extLst>
  </p:cSld>
  <p:clrMapOvr>
    <a:masterClrMapping/>
  </p:clrMapOvr>
  <mc:AlternateContent xmlns:mc="http://schemas.openxmlformats.org/markup-compatibility/2006" xmlns:p14="http://schemas.microsoft.com/office/powerpoint/2010/main">
    <mc:Choice Requires="p14">
      <p:transition spd="med" p14:dur="700" advTm="20594">
        <p:fade/>
      </p:transition>
    </mc:Choice>
    <mc:Fallback xmlns="">
      <p:transition spd="med" advTm="205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3"/>
                                        </p:tgtEl>
                                      </p:cBhvr>
                                    </p:animEffect>
                                    <p:animScale>
                                      <p:cBhvr>
                                        <p:cTn id="21"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2"/>
                </p:tgtEl>
              </p:cMediaNode>
            </p:audio>
          </p:childTnLst>
        </p:cTn>
      </p:par>
    </p:tnLst>
    <p:bldLst>
      <p:bldP spid="2" grpId="0" animBg="1"/>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5140" y="100972"/>
            <a:ext cx="10730959" cy="6038215"/>
          </a:xfrm>
          <a:prstGeom prst="rect">
            <a:avLst/>
          </a:prstGeom>
        </p:spPr>
      </p:pic>
      <p:sp>
        <p:nvSpPr>
          <p:cNvPr id="6" name="Flèche droite 5"/>
          <p:cNvSpPr/>
          <p:nvPr/>
        </p:nvSpPr>
        <p:spPr>
          <a:xfrm>
            <a:off x="173803" y="100972"/>
            <a:ext cx="978408" cy="484632"/>
          </a:xfrm>
          <a:prstGeom prst="rightArrow">
            <a:avLst/>
          </a:prstGeom>
          <a:solidFill>
            <a:srgbClr val="00B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Flèche droite 6"/>
          <p:cNvSpPr/>
          <p:nvPr/>
        </p:nvSpPr>
        <p:spPr>
          <a:xfrm>
            <a:off x="198861" y="690860"/>
            <a:ext cx="978408" cy="484632"/>
          </a:xfrm>
          <a:prstGeom prst="rightArrow">
            <a:avLst/>
          </a:prstGeom>
          <a:solidFill>
            <a:srgbClr val="00B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Flèche droite 7"/>
          <p:cNvSpPr/>
          <p:nvPr/>
        </p:nvSpPr>
        <p:spPr>
          <a:xfrm>
            <a:off x="173803" y="1280748"/>
            <a:ext cx="978408" cy="484632"/>
          </a:xfrm>
          <a:prstGeom prst="rightArrow">
            <a:avLst/>
          </a:prstGeom>
          <a:solidFill>
            <a:srgbClr val="00B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65273" y="250432"/>
            <a:ext cx="2207627" cy="1272632"/>
          </a:xfrm>
          <a:prstGeom prst="rect">
            <a:avLst/>
          </a:prstGeom>
          <a:ln w="12700">
            <a:solidFill>
              <a:schemeClr val="accent1">
                <a:lumMod val="75000"/>
              </a:schemeClr>
            </a:solidFill>
          </a:ln>
        </p:spPr>
      </p:pic>
      <p:sp>
        <p:nvSpPr>
          <p:cNvPr id="14" name="Flèche droite 13"/>
          <p:cNvSpPr/>
          <p:nvPr/>
        </p:nvSpPr>
        <p:spPr>
          <a:xfrm rot="5400000">
            <a:off x="11280096" y="4084146"/>
            <a:ext cx="949059" cy="288985"/>
          </a:xfrm>
          <a:prstGeom prst="rightArrow">
            <a:avLst/>
          </a:prstGeom>
          <a:solidFill>
            <a:srgbClr val="92D050"/>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Imag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069" y="6148132"/>
            <a:ext cx="1147814" cy="485023"/>
          </a:xfrm>
          <a:prstGeom prst="rect">
            <a:avLst/>
          </a:prstGeom>
        </p:spPr>
      </p:pic>
      <p:sp>
        <p:nvSpPr>
          <p:cNvPr id="17" name="Organigramme : Connecteur 16"/>
          <p:cNvSpPr/>
          <p:nvPr/>
        </p:nvSpPr>
        <p:spPr>
          <a:xfrm>
            <a:off x="-7161" y="5086172"/>
            <a:ext cx="1248124" cy="908565"/>
          </a:xfrm>
          <a:prstGeom prst="flowChartConnector">
            <a:avLst/>
          </a:prstGeom>
          <a:solidFill>
            <a:srgbClr val="00B0F0"/>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t>Cycles 2 &amp; 3</a:t>
            </a:r>
            <a:endParaRPr lang="fr-CA" b="1" dirty="0"/>
          </a:p>
        </p:txBody>
      </p:sp>
      <p:sp>
        <p:nvSpPr>
          <p:cNvPr id="18" name="Flèche droite 17"/>
          <p:cNvSpPr/>
          <p:nvPr/>
        </p:nvSpPr>
        <p:spPr>
          <a:xfrm rot="5400000">
            <a:off x="10839226" y="4084145"/>
            <a:ext cx="949059" cy="288985"/>
          </a:xfrm>
          <a:prstGeom prst="rightArrow">
            <a:avLst/>
          </a:prstGeom>
          <a:solidFill>
            <a:srgbClr val="92D050"/>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Flèche droite 19"/>
          <p:cNvSpPr/>
          <p:nvPr/>
        </p:nvSpPr>
        <p:spPr>
          <a:xfrm rot="5400000">
            <a:off x="10444865" y="4084144"/>
            <a:ext cx="949059" cy="288985"/>
          </a:xfrm>
          <a:prstGeom prst="rightArrow">
            <a:avLst/>
          </a:prstGeom>
          <a:solidFill>
            <a:srgbClr val="92D050"/>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Flèche droite 21"/>
          <p:cNvSpPr/>
          <p:nvPr/>
        </p:nvSpPr>
        <p:spPr>
          <a:xfrm rot="5400000">
            <a:off x="10032390" y="4084144"/>
            <a:ext cx="949059" cy="288985"/>
          </a:xfrm>
          <a:prstGeom prst="rightArrow">
            <a:avLst/>
          </a:prstGeom>
          <a:solidFill>
            <a:srgbClr val="92D050"/>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609808487"/>
      </p:ext>
    </p:extLst>
  </p:cSld>
  <p:clrMapOvr>
    <a:masterClrMapping/>
  </p:clrMapOvr>
  <mc:AlternateContent xmlns:mc="http://schemas.openxmlformats.org/markup-compatibility/2006" xmlns:p14="http://schemas.microsoft.com/office/powerpoint/2010/main">
    <mc:Choice Requires="p14">
      <p:transition spd="med" p14:dur="700" advTm="38560">
        <p:fade/>
      </p:transition>
    </mc:Choice>
    <mc:Fallback xmlns="">
      <p:transition spd="med" advTm="19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1"/>
                </p:tgtEl>
              </p:cMediaNode>
            </p:audio>
          </p:childTnLst>
        </p:cTn>
      </p:par>
    </p:tnLst>
    <p:bldLst>
      <p:bldP spid="6" grpId="0" animBg="1"/>
      <p:bldP spid="7" grpId="0" animBg="1"/>
      <p:bldP spid="8" grpId="0" animBg="1"/>
      <p:bldP spid="14" grpId="0" animBg="1"/>
      <p:bldP spid="18" grpId="0" animBg="1"/>
      <p:bldP spid="20"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5560" y="157830"/>
            <a:ext cx="11861802" cy="1563453"/>
          </a:xfrm>
        </p:spPr>
        <p:txBody>
          <a:bodyPr>
            <a:noAutofit/>
          </a:bodyPr>
          <a:lstStyle/>
          <a:p>
            <a:r>
              <a:rPr lang="fr-CA" sz="3600" b="1" dirty="0" err="1" smtClean="0">
                <a:solidFill>
                  <a:schemeClr val="accent5">
                    <a:lumMod val="50000"/>
                  </a:schemeClr>
                </a:solidFill>
              </a:rPr>
              <a:t>Example</a:t>
            </a:r>
            <a:r>
              <a:rPr lang="fr-CA" sz="3600" b="1" dirty="0" smtClean="0">
                <a:solidFill>
                  <a:schemeClr val="accent5">
                    <a:lumMod val="50000"/>
                  </a:schemeClr>
                </a:solidFill>
              </a:rPr>
              <a:t>: Pets : a </a:t>
            </a:r>
            <a:r>
              <a:rPr lang="fr-CA" sz="3600" b="1" dirty="0" err="1" smtClean="0">
                <a:solidFill>
                  <a:schemeClr val="accent5">
                    <a:lumMod val="50000"/>
                  </a:schemeClr>
                </a:solidFill>
              </a:rPr>
              <a:t>typical</a:t>
            </a:r>
            <a:r>
              <a:rPr lang="fr-CA" sz="3600" b="1" dirty="0" smtClean="0">
                <a:solidFill>
                  <a:schemeClr val="accent5">
                    <a:lumMod val="50000"/>
                  </a:schemeClr>
                </a:solidFill>
              </a:rPr>
              <a:t> </a:t>
            </a:r>
            <a:r>
              <a:rPr lang="fr-CA" sz="3600" b="1" dirty="0" err="1" smtClean="0">
                <a:solidFill>
                  <a:schemeClr val="accent5">
                    <a:lumMod val="50000"/>
                  </a:schemeClr>
                </a:solidFill>
              </a:rPr>
              <a:t>elementary</a:t>
            </a:r>
            <a:r>
              <a:rPr lang="fr-CA" sz="3600" b="1" dirty="0" smtClean="0">
                <a:solidFill>
                  <a:schemeClr val="accent5">
                    <a:lumMod val="50000"/>
                  </a:schemeClr>
                </a:solidFill>
              </a:rPr>
              <a:t> cycle 2 </a:t>
            </a:r>
            <a:r>
              <a:rPr lang="fr-CA" sz="3600" b="1" dirty="0" err="1" smtClean="0">
                <a:solidFill>
                  <a:schemeClr val="accent5">
                    <a:lumMod val="50000"/>
                  </a:schemeClr>
                </a:solidFill>
              </a:rPr>
              <a:t>theme</a:t>
            </a:r>
            <a:endParaRPr lang="fr-CA" sz="3600" b="1" i="1" dirty="0">
              <a:solidFill>
                <a:schemeClr val="accent5">
                  <a:lumMod val="50000"/>
                </a:schemeClr>
              </a:solidFill>
            </a:endParaRPr>
          </a:p>
        </p:txBody>
      </p:sp>
      <p:sp>
        <p:nvSpPr>
          <p:cNvPr id="3" name="AutoShape 2" descr="Résultat de recherche d'images pour &quot;pets different animals&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4" name="AutoShape 4" descr="Résultat de recherche d'images pour &quot;pets different animals&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5" name="AutoShape 6" descr="Résultat de recherche d'images pour &quot;pets different animals&quot;"/>
          <p:cNvSpPr>
            <a:spLocks noChangeAspect="1" noChangeArrowheads="1"/>
          </p:cNvSpPr>
          <p:nvPr/>
        </p:nvSpPr>
        <p:spPr bwMode="auto">
          <a:xfrm>
            <a:off x="-30545" y="465138"/>
            <a:ext cx="521894" cy="5218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8" name="AutoShape 8" descr="Résultat de recherche d'images pour &quot;pets different animals&quot;"/>
          <p:cNvSpPr>
            <a:spLocks noChangeAspect="1" noChangeArrowheads="1"/>
          </p:cNvSpPr>
          <p:nvPr/>
        </p:nvSpPr>
        <p:spPr bwMode="auto">
          <a:xfrm>
            <a:off x="405916" y="160338"/>
            <a:ext cx="359259" cy="3592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graphicFrame>
        <p:nvGraphicFramePr>
          <p:cNvPr id="10" name="Tableau 9"/>
          <p:cNvGraphicFramePr>
            <a:graphicFrameLocks noGrp="1"/>
          </p:cNvGraphicFramePr>
          <p:nvPr>
            <p:extLst>
              <p:ext uri="{D42A27DB-BD31-4B8C-83A1-F6EECF244321}">
                <p14:modId xmlns:p14="http://schemas.microsoft.com/office/powerpoint/2010/main" val="2389711453"/>
              </p:ext>
            </p:extLst>
          </p:nvPr>
        </p:nvGraphicFramePr>
        <p:xfrm>
          <a:off x="1448604" y="1355634"/>
          <a:ext cx="8782137" cy="1179444"/>
        </p:xfrm>
        <a:graphic>
          <a:graphicData uri="http://schemas.openxmlformats.org/drawingml/2006/table">
            <a:tbl>
              <a:tblPr firstRow="1" bandRow="1">
                <a:tableStyleId>{5C22544A-7EE6-4342-B048-85BDC9FD1C3A}</a:tableStyleId>
              </a:tblPr>
              <a:tblGrid>
                <a:gridCol w="2927379">
                  <a:extLst>
                    <a:ext uri="{9D8B030D-6E8A-4147-A177-3AD203B41FA5}">
                      <a16:colId xmlns:a16="http://schemas.microsoft.com/office/drawing/2014/main" val="1392402453"/>
                    </a:ext>
                  </a:extLst>
                </a:gridCol>
                <a:gridCol w="2927379">
                  <a:extLst>
                    <a:ext uri="{9D8B030D-6E8A-4147-A177-3AD203B41FA5}">
                      <a16:colId xmlns:a16="http://schemas.microsoft.com/office/drawing/2014/main" val="4210577661"/>
                    </a:ext>
                  </a:extLst>
                </a:gridCol>
                <a:gridCol w="2927379">
                  <a:extLst>
                    <a:ext uri="{9D8B030D-6E8A-4147-A177-3AD203B41FA5}">
                      <a16:colId xmlns:a16="http://schemas.microsoft.com/office/drawing/2014/main" val="3670558024"/>
                    </a:ext>
                  </a:extLst>
                </a:gridCol>
              </a:tblGrid>
              <a:tr h="1179444">
                <a:tc>
                  <a:txBody>
                    <a:bodyPr/>
                    <a:lstStyle/>
                    <a:p>
                      <a:endParaRPr lang="fr-CA" dirty="0"/>
                    </a:p>
                  </a:txBody>
                  <a:tcPr/>
                </a:tc>
                <a:tc>
                  <a:txBody>
                    <a:bodyPr/>
                    <a:lstStyle/>
                    <a:p>
                      <a:endParaRPr lang="fr-CA" dirty="0"/>
                    </a:p>
                  </a:txBody>
                  <a:tcPr/>
                </a:tc>
                <a:tc>
                  <a:txBody>
                    <a:bodyPr/>
                    <a:lstStyle/>
                    <a:p>
                      <a:endParaRPr lang="fr-CA" dirty="0"/>
                    </a:p>
                  </a:txBody>
                  <a:tcPr/>
                </a:tc>
                <a:extLst>
                  <a:ext uri="{0D108BD9-81ED-4DB2-BD59-A6C34878D82A}">
                    <a16:rowId xmlns:a16="http://schemas.microsoft.com/office/drawing/2014/main" val="59304025"/>
                  </a:ext>
                </a:extLst>
              </a:tr>
            </a:tbl>
          </a:graphicData>
        </a:graphic>
      </p:graphicFrame>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1393" y="1384463"/>
            <a:ext cx="2112125" cy="1103852"/>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4629" y="1346667"/>
            <a:ext cx="2048100" cy="1179444"/>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8405" y="1410181"/>
            <a:ext cx="2166105" cy="1078133"/>
          </a:xfrm>
          <a:prstGeom prst="rect">
            <a:avLst/>
          </a:prstGeom>
        </p:spPr>
      </p:pic>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575" y="6168484"/>
            <a:ext cx="1147814" cy="485023"/>
          </a:xfrm>
          <a:prstGeom prst="rect">
            <a:avLst/>
          </a:prstGeom>
        </p:spPr>
      </p:pic>
      <p:sp>
        <p:nvSpPr>
          <p:cNvPr id="16" name="Organigramme : Connecteur 15"/>
          <p:cNvSpPr/>
          <p:nvPr/>
        </p:nvSpPr>
        <p:spPr>
          <a:xfrm>
            <a:off x="1597890" y="6139368"/>
            <a:ext cx="1088933" cy="689516"/>
          </a:xfrm>
          <a:prstGeom prst="flowChartConnector">
            <a:avLst/>
          </a:prstGeom>
          <a:solidFill>
            <a:srgbClr val="00B0F0"/>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t>Cycles 2 &amp; 3</a:t>
            </a:r>
            <a:endParaRPr lang="fr-CA" b="1" dirty="0"/>
          </a:p>
        </p:txBody>
      </p:sp>
      <p:graphicFrame>
        <p:nvGraphicFramePr>
          <p:cNvPr id="18" name="Tableau 17"/>
          <p:cNvGraphicFramePr>
            <a:graphicFrameLocks noGrp="1"/>
          </p:cNvGraphicFramePr>
          <p:nvPr>
            <p:extLst>
              <p:ext uri="{D42A27DB-BD31-4B8C-83A1-F6EECF244321}">
                <p14:modId xmlns:p14="http://schemas.microsoft.com/office/powerpoint/2010/main" val="2367902429"/>
              </p:ext>
            </p:extLst>
          </p:nvPr>
        </p:nvGraphicFramePr>
        <p:xfrm>
          <a:off x="290910" y="2705974"/>
          <a:ext cx="11097526" cy="2865485"/>
        </p:xfrm>
        <a:graphic>
          <a:graphicData uri="http://schemas.openxmlformats.org/drawingml/2006/table">
            <a:tbl>
              <a:tblPr firstRow="1" bandRow="1">
                <a:tableStyleId>{5C22544A-7EE6-4342-B048-85BDC9FD1C3A}</a:tableStyleId>
              </a:tblPr>
              <a:tblGrid>
                <a:gridCol w="5001717">
                  <a:extLst>
                    <a:ext uri="{9D8B030D-6E8A-4147-A177-3AD203B41FA5}">
                      <a16:colId xmlns:a16="http://schemas.microsoft.com/office/drawing/2014/main" val="4004575107"/>
                    </a:ext>
                  </a:extLst>
                </a:gridCol>
                <a:gridCol w="4756537">
                  <a:extLst>
                    <a:ext uri="{9D8B030D-6E8A-4147-A177-3AD203B41FA5}">
                      <a16:colId xmlns:a16="http://schemas.microsoft.com/office/drawing/2014/main" val="1794539941"/>
                    </a:ext>
                  </a:extLst>
                </a:gridCol>
                <a:gridCol w="674254">
                  <a:extLst>
                    <a:ext uri="{9D8B030D-6E8A-4147-A177-3AD203B41FA5}">
                      <a16:colId xmlns:a16="http://schemas.microsoft.com/office/drawing/2014/main" val="1661737645"/>
                    </a:ext>
                  </a:extLst>
                </a:gridCol>
                <a:gridCol w="665018">
                  <a:extLst>
                    <a:ext uri="{9D8B030D-6E8A-4147-A177-3AD203B41FA5}">
                      <a16:colId xmlns:a16="http://schemas.microsoft.com/office/drawing/2014/main" val="568003554"/>
                    </a:ext>
                  </a:extLst>
                </a:gridCol>
              </a:tblGrid>
              <a:tr h="647045">
                <a:tc>
                  <a:txBody>
                    <a:bodyPr/>
                    <a:lstStyle/>
                    <a:p>
                      <a:r>
                        <a:rPr lang="fr-CA" dirty="0" smtClean="0"/>
                        <a:t>Information </a:t>
                      </a:r>
                      <a:r>
                        <a:rPr lang="fr-CA" dirty="0" err="1" smtClean="0"/>
                        <a:t>given</a:t>
                      </a:r>
                      <a:r>
                        <a:rPr lang="fr-CA" dirty="0" smtClean="0"/>
                        <a:t> to the </a:t>
                      </a:r>
                      <a:r>
                        <a:rPr lang="fr-CA" dirty="0" err="1" smtClean="0"/>
                        <a:t>students</a:t>
                      </a:r>
                      <a:r>
                        <a:rPr lang="fr-CA" dirty="0" smtClean="0"/>
                        <a:t>:</a:t>
                      </a:r>
                      <a:endParaRPr lang="en-CA" dirty="0"/>
                    </a:p>
                  </a:txBody>
                  <a:tcPr>
                    <a:solidFill>
                      <a:schemeClr val="accent1">
                        <a:lumMod val="40000"/>
                        <a:lumOff val="60000"/>
                      </a:schemeClr>
                    </a:solidFill>
                  </a:tcPr>
                </a:tc>
                <a:tc>
                  <a:txBody>
                    <a:bodyPr/>
                    <a:lstStyle/>
                    <a:p>
                      <a:r>
                        <a:rPr lang="fr-CA" dirty="0" smtClean="0"/>
                        <a:t>Connection</a:t>
                      </a:r>
                      <a:r>
                        <a:rPr lang="fr-CA" baseline="0" dirty="0" smtClean="0"/>
                        <a:t> to the </a:t>
                      </a:r>
                      <a:r>
                        <a:rPr lang="fr-CA" baseline="0" dirty="0" smtClean="0">
                          <a:hlinkClick r:id="rId9"/>
                        </a:rPr>
                        <a:t>Progression of Learning</a:t>
                      </a:r>
                      <a:r>
                        <a:rPr lang="fr-CA" baseline="0" dirty="0" smtClean="0"/>
                        <a:t>:</a:t>
                      </a:r>
                      <a:endParaRPr lang="en-CA" dirty="0"/>
                    </a:p>
                  </a:txBody>
                  <a:tcPr>
                    <a:solidFill>
                      <a:schemeClr val="accent1">
                        <a:lumMod val="40000"/>
                        <a:lumOff val="60000"/>
                      </a:schemeClr>
                    </a:solidFill>
                  </a:tcPr>
                </a:tc>
                <a:tc>
                  <a:txBody>
                    <a:bodyPr/>
                    <a:lstStyle/>
                    <a:p>
                      <a:r>
                        <a:rPr lang="fr-CA" sz="1200" dirty="0" smtClean="0"/>
                        <a:t>Grade 3</a:t>
                      </a:r>
                      <a:endParaRPr lang="en-CA" sz="1200" dirty="0"/>
                    </a:p>
                  </a:txBody>
                  <a:tcPr/>
                </a:tc>
                <a:tc>
                  <a:txBody>
                    <a:bodyPr/>
                    <a:lstStyle/>
                    <a:p>
                      <a:r>
                        <a:rPr lang="fr-CA" sz="1200" dirty="0" smtClean="0"/>
                        <a:t>Grade </a:t>
                      </a:r>
                    </a:p>
                    <a:p>
                      <a:r>
                        <a:rPr lang="fr-CA" sz="1200" dirty="0" smtClean="0"/>
                        <a:t>4</a:t>
                      </a:r>
                      <a:endParaRPr lang="en-CA" sz="1200" dirty="0"/>
                    </a:p>
                  </a:txBody>
                  <a:tcPr/>
                </a:tc>
                <a:extLst>
                  <a:ext uri="{0D108BD9-81ED-4DB2-BD59-A6C34878D82A}">
                    <a16:rowId xmlns:a16="http://schemas.microsoft.com/office/drawing/2014/main" val="4156945919"/>
                  </a:ext>
                </a:extLst>
              </a:tr>
              <a:tr h="647045">
                <a:tc>
                  <a:txBody>
                    <a:bodyPr/>
                    <a:lstStyle/>
                    <a:p>
                      <a:r>
                        <a:rPr lang="fr-CA" dirty="0" smtClean="0"/>
                        <a:t>1. You </a:t>
                      </a:r>
                      <a:r>
                        <a:rPr lang="fr-CA" dirty="0" err="1" smtClean="0"/>
                        <a:t>will</a:t>
                      </a:r>
                      <a:r>
                        <a:rPr lang="fr-CA" dirty="0" smtClean="0"/>
                        <a:t> know the </a:t>
                      </a:r>
                      <a:r>
                        <a:rPr lang="fr-CA" dirty="0" err="1" smtClean="0"/>
                        <a:t>names</a:t>
                      </a:r>
                      <a:r>
                        <a:rPr lang="fr-CA" dirty="0" smtClean="0"/>
                        <a:t> of 10 pets.</a:t>
                      </a:r>
                      <a:endParaRPr lang="en-CA" dirty="0"/>
                    </a:p>
                  </a:txBody>
                  <a:tcPr>
                    <a:solidFill>
                      <a:schemeClr val="accent1">
                        <a:lumMod val="60000"/>
                        <a:lumOff val="40000"/>
                      </a:schemeClr>
                    </a:solidFill>
                  </a:tcPr>
                </a:tc>
                <a:tc>
                  <a:txBody>
                    <a:bodyPr/>
                    <a:lstStyle/>
                    <a:p>
                      <a:r>
                        <a:rPr lang="en-CA" dirty="0" smtClean="0"/>
                        <a:t>“Uses targeted vocabulary to carry out tasks”</a:t>
                      </a:r>
                      <a:endParaRPr lang="en-CA" dirty="0"/>
                    </a:p>
                  </a:txBody>
                  <a:tcPr>
                    <a:solidFill>
                      <a:schemeClr val="accent1">
                        <a:lumMod val="60000"/>
                        <a:lumOff val="40000"/>
                      </a:schemeClr>
                    </a:solidFill>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3143298018"/>
                  </a:ext>
                </a:extLst>
              </a:tr>
              <a:tr h="6470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t>2. You </a:t>
                      </a:r>
                      <a:r>
                        <a:rPr lang="fr-CA" dirty="0" err="1" smtClean="0"/>
                        <a:t>will</a:t>
                      </a:r>
                      <a:r>
                        <a:rPr lang="fr-CA" dirty="0" smtClean="0"/>
                        <a:t> </a:t>
                      </a:r>
                      <a:r>
                        <a:rPr lang="fr-CA" sz="1800" dirty="0" err="1" smtClean="0">
                          <a:solidFill>
                            <a:schemeClr val="accent5">
                              <a:lumMod val="50000"/>
                            </a:schemeClr>
                          </a:solidFill>
                        </a:rPr>
                        <a:t>describe</a:t>
                      </a:r>
                      <a:r>
                        <a:rPr lang="fr-CA" sz="1800" dirty="0" smtClean="0">
                          <a:solidFill>
                            <a:schemeClr val="accent5">
                              <a:lumMod val="50000"/>
                            </a:schemeClr>
                          </a:solidFill>
                        </a:rPr>
                        <a:t> </a:t>
                      </a:r>
                      <a:r>
                        <a:rPr lang="fr-CA" sz="1800" dirty="0" err="1" smtClean="0">
                          <a:solidFill>
                            <a:schemeClr val="accent5">
                              <a:lumMod val="50000"/>
                            </a:schemeClr>
                          </a:solidFill>
                        </a:rPr>
                        <a:t>each</a:t>
                      </a:r>
                      <a:r>
                        <a:rPr lang="fr-CA" sz="1800" dirty="0" smtClean="0">
                          <a:solidFill>
                            <a:schemeClr val="accent5">
                              <a:lumMod val="50000"/>
                            </a:schemeClr>
                          </a:solidFill>
                        </a:rPr>
                        <a:t> pet (</a:t>
                      </a:r>
                      <a:r>
                        <a:rPr lang="fr-CA" sz="1800" dirty="0" err="1" smtClean="0">
                          <a:solidFill>
                            <a:schemeClr val="accent5">
                              <a:lumMod val="50000"/>
                            </a:schemeClr>
                          </a:solidFill>
                        </a:rPr>
                        <a:t>colour</a:t>
                      </a:r>
                      <a:r>
                        <a:rPr lang="fr-CA" sz="1800" dirty="0" smtClean="0">
                          <a:solidFill>
                            <a:schemeClr val="accent5">
                              <a:lumMod val="50000"/>
                            </a:schemeClr>
                          </a:solidFill>
                        </a:rPr>
                        <a:t> and size).</a:t>
                      </a:r>
                    </a:p>
                    <a:p>
                      <a:endParaRPr lang="en-CA" dirty="0"/>
                    </a:p>
                  </a:txBody>
                  <a:tcPr/>
                </a:tc>
                <a:tc>
                  <a:txBody>
                    <a:bodyPr/>
                    <a:lstStyle/>
                    <a:p>
                      <a:r>
                        <a:rPr lang="en-CA" dirty="0" smtClean="0"/>
                        <a:t>“Places adjectives before nouns (e.g. red car, beautiful day)”</a:t>
                      </a:r>
                      <a:endParaRPr lang="en-CA" dirty="0"/>
                    </a:p>
                  </a:txBody>
                  <a:tcPr/>
                </a:tc>
                <a:tc>
                  <a:txBody>
                    <a:bodyPr/>
                    <a:lstStyle/>
                    <a:p>
                      <a:endParaRPr lang="en-CA" dirty="0"/>
                    </a:p>
                  </a:txBody>
                  <a:tcPr/>
                </a:tc>
                <a:tc>
                  <a:txBody>
                    <a:bodyPr/>
                    <a:lstStyle/>
                    <a:p>
                      <a:endParaRPr lang="en-CA"/>
                    </a:p>
                  </a:txBody>
                  <a:tcPr/>
                </a:tc>
                <a:extLst>
                  <a:ext uri="{0D108BD9-81ED-4DB2-BD59-A6C34878D82A}">
                    <a16:rowId xmlns:a16="http://schemas.microsoft.com/office/drawing/2014/main" val="841167482"/>
                  </a:ext>
                </a:extLst>
              </a:tr>
              <a:tr h="924350">
                <a:tc>
                  <a:txBody>
                    <a:bodyPr/>
                    <a:lstStyle/>
                    <a:p>
                      <a:r>
                        <a:rPr lang="fr-CA" dirty="0" smtClean="0"/>
                        <a:t>3. You </a:t>
                      </a:r>
                      <a:r>
                        <a:rPr lang="fr-CA" dirty="0" err="1" smtClean="0"/>
                        <a:t>will</a:t>
                      </a:r>
                      <a:r>
                        <a:rPr lang="fr-CA" dirty="0" smtClean="0"/>
                        <a:t> </a:t>
                      </a:r>
                      <a:r>
                        <a:rPr lang="fr-CA" dirty="0" err="1" smtClean="0"/>
                        <a:t>spell</a:t>
                      </a:r>
                      <a:r>
                        <a:rPr lang="fr-CA" dirty="0" smtClean="0"/>
                        <a:t> </a:t>
                      </a:r>
                      <a:r>
                        <a:rPr lang="fr-CA" dirty="0" err="1" smtClean="0"/>
                        <a:t>words</a:t>
                      </a:r>
                      <a:r>
                        <a:rPr lang="fr-CA" dirty="0" smtClean="0"/>
                        <a:t> </a:t>
                      </a:r>
                      <a:r>
                        <a:rPr lang="fr-CA" dirty="0" err="1" smtClean="0"/>
                        <a:t>correctly</a:t>
                      </a:r>
                      <a:r>
                        <a:rPr lang="fr-CA" dirty="0" smtClean="0"/>
                        <a:t>.</a:t>
                      </a:r>
                      <a:endParaRPr lang="en-CA" dirty="0"/>
                    </a:p>
                  </a:txBody>
                  <a:tcPr/>
                </a:tc>
                <a:tc>
                  <a:txBody>
                    <a:bodyPr/>
                    <a:lstStyle/>
                    <a:p>
                      <a:r>
                        <a:rPr lang="en-CA" dirty="0" smtClean="0"/>
                        <a:t>“Spells words as found in explicit models and resources targeted for carrying out tasks”</a:t>
                      </a:r>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287094446"/>
                  </a:ext>
                </a:extLst>
              </a:tr>
            </a:tbl>
          </a:graphicData>
        </a:graphic>
      </p:graphicFrame>
      <p:sp>
        <p:nvSpPr>
          <p:cNvPr id="19" name="Flèche droite 18"/>
          <p:cNvSpPr/>
          <p:nvPr/>
        </p:nvSpPr>
        <p:spPr>
          <a:xfrm>
            <a:off x="10211420" y="5063907"/>
            <a:ext cx="295564" cy="1988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Flèche droite 19"/>
          <p:cNvSpPr/>
          <p:nvPr/>
        </p:nvSpPr>
        <p:spPr>
          <a:xfrm>
            <a:off x="10212574" y="3588224"/>
            <a:ext cx="295564" cy="1988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Flèche droite 20"/>
          <p:cNvSpPr/>
          <p:nvPr/>
        </p:nvSpPr>
        <p:spPr>
          <a:xfrm>
            <a:off x="10211420" y="4255549"/>
            <a:ext cx="295564" cy="1988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Étoile à 5 branches 21"/>
          <p:cNvSpPr/>
          <p:nvPr/>
        </p:nvSpPr>
        <p:spPr>
          <a:xfrm>
            <a:off x="10817190" y="4175001"/>
            <a:ext cx="300867" cy="27681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lèche droite 22"/>
          <p:cNvSpPr/>
          <p:nvPr/>
        </p:nvSpPr>
        <p:spPr>
          <a:xfrm>
            <a:off x="10817190" y="3591089"/>
            <a:ext cx="295564" cy="1988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Étoile à 5 branches 23"/>
          <p:cNvSpPr/>
          <p:nvPr/>
        </p:nvSpPr>
        <p:spPr>
          <a:xfrm>
            <a:off x="10814538" y="4982129"/>
            <a:ext cx="300867" cy="27681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7" name="Audio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29021095"/>
      </p:ext>
    </p:extLst>
  </p:cSld>
  <p:clrMapOvr>
    <a:masterClrMapping/>
  </p:clrMapOvr>
  <mc:AlternateContent xmlns:mc="http://schemas.openxmlformats.org/markup-compatibility/2006" xmlns:p14="http://schemas.microsoft.com/office/powerpoint/2010/main">
    <mc:Choice Requires="p14">
      <p:transition spd="med" p14:dur="700" advTm="30622">
        <p:fade/>
      </p:transition>
    </mc:Choice>
    <mc:Fallback xmlns="">
      <p:transition spd="med" advTm="306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75557" y="4338628"/>
            <a:ext cx="5502729" cy="1897072"/>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b="1" dirty="0" smtClean="0">
                <a:solidFill>
                  <a:schemeClr val="accent5">
                    <a:lumMod val="50000"/>
                  </a:schemeClr>
                </a:solidFill>
              </a:rPr>
              <a:t>Support Learning</a:t>
            </a:r>
            <a:endParaRPr lang="fr-CA" sz="3600" b="1" dirty="0">
              <a:solidFill>
                <a:schemeClr val="accent5">
                  <a:lumMod val="50000"/>
                </a:schemeClr>
              </a:solidFill>
            </a:endParaRPr>
          </a:p>
        </p:txBody>
      </p:sp>
      <p:sp>
        <p:nvSpPr>
          <p:cNvPr id="5" name="Rectangle à coins arrondis 4"/>
          <p:cNvSpPr/>
          <p:nvPr/>
        </p:nvSpPr>
        <p:spPr>
          <a:xfrm>
            <a:off x="3126258" y="82260"/>
            <a:ext cx="6079525" cy="1907177"/>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400" b="1" dirty="0" err="1">
                <a:solidFill>
                  <a:schemeClr val="accent5">
                    <a:lumMod val="50000"/>
                  </a:schemeClr>
                </a:solidFill>
              </a:rPr>
              <a:t>E</a:t>
            </a:r>
            <a:r>
              <a:rPr lang="fr-CA" sz="4400" b="1" dirty="0" err="1" smtClean="0">
                <a:solidFill>
                  <a:schemeClr val="accent5">
                    <a:lumMod val="50000"/>
                  </a:schemeClr>
                </a:solidFill>
              </a:rPr>
              <a:t>valuation</a:t>
            </a:r>
            <a:endParaRPr lang="fr-CA" sz="4400" b="1" dirty="0" smtClean="0">
              <a:solidFill>
                <a:schemeClr val="accent5">
                  <a:lumMod val="50000"/>
                </a:schemeClr>
              </a:solidFill>
            </a:endParaRPr>
          </a:p>
        </p:txBody>
      </p:sp>
      <p:sp>
        <p:nvSpPr>
          <p:cNvPr id="12" name="Rectangle à coins arrondis 11"/>
          <p:cNvSpPr/>
          <p:nvPr/>
        </p:nvSpPr>
        <p:spPr>
          <a:xfrm>
            <a:off x="6319157" y="4338628"/>
            <a:ext cx="5522881" cy="1897072"/>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b="1" dirty="0" smtClean="0">
                <a:solidFill>
                  <a:schemeClr val="accent5">
                    <a:lumMod val="50000"/>
                  </a:schemeClr>
                </a:solidFill>
              </a:rPr>
              <a:t>To </a:t>
            </a:r>
            <a:r>
              <a:rPr lang="fr-CA" sz="3600" b="1" dirty="0" err="1" smtClean="0">
                <a:solidFill>
                  <a:schemeClr val="accent5">
                    <a:lumMod val="50000"/>
                  </a:schemeClr>
                </a:solidFill>
              </a:rPr>
              <a:t>recognize</a:t>
            </a:r>
            <a:r>
              <a:rPr lang="fr-CA" sz="3600" b="1" dirty="0" smtClean="0">
                <a:solidFill>
                  <a:schemeClr val="accent5">
                    <a:lumMod val="50000"/>
                  </a:schemeClr>
                </a:solidFill>
              </a:rPr>
              <a:t> </a:t>
            </a:r>
            <a:r>
              <a:rPr lang="fr-CA" sz="3600" b="1" dirty="0" err="1" smtClean="0">
                <a:solidFill>
                  <a:schemeClr val="accent5">
                    <a:lumMod val="50000"/>
                  </a:schemeClr>
                </a:solidFill>
              </a:rPr>
              <a:t>competency</a:t>
            </a:r>
            <a:r>
              <a:rPr lang="fr-CA" sz="3600" b="1" dirty="0" smtClean="0">
                <a:solidFill>
                  <a:schemeClr val="accent5">
                    <a:lumMod val="50000"/>
                  </a:schemeClr>
                </a:solidFill>
              </a:rPr>
              <a:t> </a:t>
            </a:r>
            <a:r>
              <a:rPr lang="fr-CA" sz="3600" b="1" dirty="0" err="1" smtClean="0">
                <a:solidFill>
                  <a:schemeClr val="accent5">
                    <a:lumMod val="50000"/>
                  </a:schemeClr>
                </a:solidFill>
              </a:rPr>
              <a:t>development</a:t>
            </a:r>
            <a:r>
              <a:rPr lang="fr-CA" sz="3600" b="1" dirty="0" smtClean="0">
                <a:solidFill>
                  <a:schemeClr val="accent5">
                    <a:lumMod val="50000"/>
                  </a:schemeClr>
                </a:solidFill>
              </a:rPr>
              <a:t>.</a:t>
            </a:r>
            <a:endParaRPr lang="fr-CA" sz="3600" b="1" dirty="0">
              <a:solidFill>
                <a:schemeClr val="accent5">
                  <a:lumMod val="50000"/>
                </a:schemeClr>
              </a:solidFill>
            </a:endParaRPr>
          </a:p>
        </p:txBody>
      </p:sp>
      <p:sp>
        <p:nvSpPr>
          <p:cNvPr id="10" name="Rectangle 9"/>
          <p:cNvSpPr/>
          <p:nvPr/>
        </p:nvSpPr>
        <p:spPr>
          <a:xfrm>
            <a:off x="217668" y="82262"/>
            <a:ext cx="2636743" cy="57264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err="1" smtClean="0">
                <a:solidFill>
                  <a:schemeClr val="tx1"/>
                </a:solidFill>
              </a:rPr>
              <a:t>Why</a:t>
            </a:r>
            <a:r>
              <a:rPr lang="fr-CA" dirty="0" smtClean="0">
                <a:solidFill>
                  <a:schemeClr val="tx1"/>
                </a:solidFill>
              </a:rPr>
              <a:t> do </a:t>
            </a:r>
            <a:r>
              <a:rPr lang="fr-CA" dirty="0" err="1" smtClean="0">
                <a:solidFill>
                  <a:schemeClr val="tx1"/>
                </a:solidFill>
              </a:rPr>
              <a:t>we</a:t>
            </a:r>
            <a:r>
              <a:rPr lang="fr-CA" dirty="0" smtClean="0">
                <a:solidFill>
                  <a:schemeClr val="tx1"/>
                </a:solidFill>
              </a:rPr>
              <a:t> </a:t>
            </a:r>
            <a:r>
              <a:rPr lang="fr-CA" dirty="0" err="1" smtClean="0">
                <a:solidFill>
                  <a:schemeClr val="tx1"/>
                </a:solidFill>
              </a:rPr>
              <a:t>evaluate</a:t>
            </a:r>
            <a:r>
              <a:rPr lang="fr-CA" dirty="0" smtClean="0">
                <a:solidFill>
                  <a:schemeClr val="tx1"/>
                </a:solidFill>
              </a:rPr>
              <a:t>?</a:t>
            </a:r>
            <a:endParaRPr lang="fr-CA" dirty="0">
              <a:solidFill>
                <a:schemeClr val="tx1"/>
              </a:solidFill>
            </a:endParaRPr>
          </a:p>
        </p:txBody>
      </p:sp>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668" y="6222148"/>
            <a:ext cx="1147814" cy="485023"/>
          </a:xfrm>
          <a:prstGeom prst="rect">
            <a:avLst/>
          </a:prstGeom>
        </p:spPr>
      </p:pic>
      <p:sp>
        <p:nvSpPr>
          <p:cNvPr id="13" name="Flèche droite 12"/>
          <p:cNvSpPr/>
          <p:nvPr/>
        </p:nvSpPr>
        <p:spPr>
          <a:xfrm rot="3003914">
            <a:off x="7384793" y="1953993"/>
            <a:ext cx="1939354" cy="249405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Flèche droite 13"/>
          <p:cNvSpPr/>
          <p:nvPr/>
        </p:nvSpPr>
        <p:spPr>
          <a:xfrm rot="7715283">
            <a:off x="2686089" y="1976333"/>
            <a:ext cx="2043324" cy="254975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17457370"/>
      </p:ext>
    </p:extLst>
  </p:cSld>
  <p:clrMapOvr>
    <a:masterClrMapping/>
  </p:clrMapOvr>
  <mc:AlternateContent xmlns:mc="http://schemas.openxmlformats.org/markup-compatibility/2006" xmlns:p14="http://schemas.microsoft.com/office/powerpoint/2010/main">
    <mc:Choice Requires="p14">
      <p:transition spd="med" p14:dur="700" advTm="12162">
        <p:fade/>
      </p:transition>
    </mc:Choice>
    <mc:Fallback xmlns="">
      <p:transition spd="med" advTm="121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4" grpId="0" animBg="1"/>
      <p:bldP spid="5" grpId="0" animBg="1"/>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3699" y="637580"/>
            <a:ext cx="10515600" cy="4816475"/>
          </a:xfrm>
        </p:spPr>
        <p:txBody>
          <a:bodyPr>
            <a:normAutofit/>
          </a:bodyPr>
          <a:lstStyle/>
          <a:p>
            <a:pPr algn="ctr"/>
            <a:r>
              <a:rPr lang="fr-CA" sz="3600" dirty="0" smtClean="0"/>
              <a:t/>
            </a:r>
            <a:br>
              <a:rPr lang="fr-CA" sz="3600" dirty="0" smtClean="0"/>
            </a:br>
            <a:r>
              <a:rPr lang="fr-CA" dirty="0" smtClean="0">
                <a:solidFill>
                  <a:schemeClr val="accent1">
                    <a:lumMod val="50000"/>
                  </a:schemeClr>
                </a:solidFill>
              </a:rPr>
              <a:t>C1  To </a:t>
            </a:r>
            <a:r>
              <a:rPr lang="fr-CA" dirty="0" err="1" smtClean="0">
                <a:solidFill>
                  <a:schemeClr val="accent1">
                    <a:lumMod val="50000"/>
                  </a:schemeClr>
                </a:solidFill>
              </a:rPr>
              <a:t>interact</a:t>
            </a:r>
            <a:r>
              <a:rPr lang="fr-CA" dirty="0" smtClean="0">
                <a:solidFill>
                  <a:schemeClr val="accent1">
                    <a:lumMod val="50000"/>
                  </a:schemeClr>
                </a:solidFill>
              </a:rPr>
              <a:t> </a:t>
            </a:r>
            <a:r>
              <a:rPr lang="fr-CA" dirty="0" err="1" smtClean="0">
                <a:solidFill>
                  <a:schemeClr val="accent1">
                    <a:lumMod val="50000"/>
                  </a:schemeClr>
                </a:solidFill>
              </a:rPr>
              <a:t>orally</a:t>
            </a:r>
            <a:r>
              <a:rPr lang="fr-CA" dirty="0" smtClean="0">
                <a:solidFill>
                  <a:schemeClr val="accent1">
                    <a:lumMod val="50000"/>
                  </a:schemeClr>
                </a:solidFill>
              </a:rPr>
              <a:t> in English 50%</a:t>
            </a:r>
            <a:r>
              <a:rPr lang="fr-CA" sz="3600" dirty="0" smtClean="0"/>
              <a:t/>
            </a:r>
            <a:br>
              <a:rPr lang="fr-CA" sz="3600" dirty="0" smtClean="0"/>
            </a:br>
            <a:r>
              <a:rPr lang="fr-CA" sz="3600" dirty="0"/>
              <a:t/>
            </a:r>
            <a:br>
              <a:rPr lang="fr-CA" sz="3600" dirty="0"/>
            </a:br>
            <a:r>
              <a:rPr lang="fr-CA" sz="3600" dirty="0" smtClean="0"/>
              <a:t>C1 </a:t>
            </a:r>
            <a:r>
              <a:rPr lang="fr-CA" sz="3600" dirty="0" err="1" smtClean="0"/>
              <a:t>is</a:t>
            </a:r>
            <a:r>
              <a:rPr lang="fr-CA" sz="3600" dirty="0" smtClean="0"/>
              <a:t> the </a:t>
            </a:r>
            <a:r>
              <a:rPr lang="fr-CA" sz="3600" dirty="0" err="1" smtClean="0"/>
              <a:t>competency</a:t>
            </a:r>
            <a:r>
              <a:rPr lang="fr-CA" sz="3600" dirty="0" smtClean="0"/>
              <a:t> </a:t>
            </a:r>
            <a:r>
              <a:rPr lang="fr-CA" sz="3600" dirty="0" err="1" smtClean="0"/>
              <a:t>that</a:t>
            </a:r>
            <a:r>
              <a:rPr lang="fr-CA" sz="3600" dirty="0" smtClean="0"/>
              <a:t> </a:t>
            </a:r>
            <a:r>
              <a:rPr lang="fr-CA" sz="3600" dirty="0" err="1" smtClean="0"/>
              <a:t>much</a:t>
            </a:r>
            <a:r>
              <a:rPr lang="fr-CA" sz="3600" dirty="0" smtClean="0"/>
              <a:t> class time and </a:t>
            </a:r>
            <a:r>
              <a:rPr lang="fr-CA" sz="3600" dirty="0" err="1" smtClean="0"/>
              <a:t>teacher</a:t>
            </a:r>
            <a:r>
              <a:rPr lang="fr-CA" sz="3600" dirty="0" smtClean="0"/>
              <a:t> support </a:t>
            </a:r>
            <a:r>
              <a:rPr lang="fr-CA" sz="3600" dirty="0" err="1" smtClean="0"/>
              <a:t>will</a:t>
            </a:r>
            <a:r>
              <a:rPr lang="fr-CA" sz="3600" dirty="0" smtClean="0"/>
              <a:t> </a:t>
            </a:r>
            <a:r>
              <a:rPr lang="fr-CA" sz="3600" dirty="0" err="1" smtClean="0"/>
              <a:t>be</a:t>
            </a:r>
            <a:r>
              <a:rPr lang="fr-CA" sz="3600" dirty="0" smtClean="0"/>
              <a:t> </a:t>
            </a:r>
            <a:r>
              <a:rPr lang="fr-CA" sz="3600" dirty="0" err="1" smtClean="0"/>
              <a:t>dedicated</a:t>
            </a:r>
            <a:r>
              <a:rPr lang="fr-CA" sz="3600" dirty="0" smtClean="0"/>
              <a:t> to.</a:t>
            </a:r>
            <a:br>
              <a:rPr lang="fr-CA" sz="3600" dirty="0" smtClean="0"/>
            </a:br>
            <a:r>
              <a:rPr lang="fr-CA" dirty="0" smtClean="0"/>
              <a:t/>
            </a:r>
            <a:br>
              <a:rPr lang="fr-CA" dirty="0" smtClean="0"/>
            </a:br>
            <a:endParaRPr lang="fr-CA" dirty="0"/>
          </a:p>
        </p:txBody>
      </p:sp>
      <p:sp>
        <p:nvSpPr>
          <p:cNvPr id="6" name="ZoneTexte 5"/>
          <p:cNvSpPr txBox="1"/>
          <p:nvPr/>
        </p:nvSpPr>
        <p:spPr>
          <a:xfrm>
            <a:off x="1403699" y="770987"/>
            <a:ext cx="10406449" cy="5386090"/>
          </a:xfrm>
          <a:prstGeom prst="rect">
            <a:avLst/>
          </a:prstGeom>
          <a:solidFill>
            <a:srgbClr val="B4F6F8"/>
          </a:solidFill>
        </p:spPr>
        <p:txBody>
          <a:bodyPr wrap="square" rtlCol="0">
            <a:spAutoFit/>
          </a:bodyPr>
          <a:lstStyle/>
          <a:p>
            <a:r>
              <a:rPr lang="fr-CA" sz="3200" b="1" dirty="0">
                <a:solidFill>
                  <a:schemeClr val="accent5">
                    <a:lumMod val="50000"/>
                  </a:schemeClr>
                </a:solidFill>
                <a:latin typeface="+mj-lt"/>
              </a:rPr>
              <a:t>C1 </a:t>
            </a:r>
            <a:r>
              <a:rPr lang="fr-CA" sz="3200" dirty="0">
                <a:solidFill>
                  <a:schemeClr val="accent1">
                    <a:lumMod val="50000"/>
                  </a:schemeClr>
                </a:solidFill>
              </a:rPr>
              <a:t>To </a:t>
            </a:r>
            <a:r>
              <a:rPr lang="fr-CA" sz="3200" dirty="0" err="1">
                <a:solidFill>
                  <a:schemeClr val="accent1">
                    <a:lumMod val="50000"/>
                  </a:schemeClr>
                </a:solidFill>
              </a:rPr>
              <a:t>interact</a:t>
            </a:r>
            <a:r>
              <a:rPr lang="fr-CA" sz="3200" dirty="0">
                <a:solidFill>
                  <a:schemeClr val="accent1">
                    <a:lumMod val="50000"/>
                  </a:schemeClr>
                </a:solidFill>
              </a:rPr>
              <a:t> </a:t>
            </a:r>
            <a:r>
              <a:rPr lang="fr-CA" sz="3200" dirty="0" err="1">
                <a:solidFill>
                  <a:schemeClr val="accent1">
                    <a:lumMod val="50000"/>
                  </a:schemeClr>
                </a:solidFill>
              </a:rPr>
              <a:t>orally</a:t>
            </a:r>
            <a:r>
              <a:rPr lang="fr-CA" sz="3200" dirty="0">
                <a:solidFill>
                  <a:schemeClr val="accent1">
                    <a:lumMod val="50000"/>
                  </a:schemeClr>
                </a:solidFill>
              </a:rPr>
              <a:t> in English </a:t>
            </a:r>
          </a:p>
          <a:p>
            <a:endParaRPr lang="fr-CA" sz="3200" b="1" dirty="0" smtClean="0">
              <a:solidFill>
                <a:schemeClr val="accent5">
                  <a:lumMod val="50000"/>
                </a:schemeClr>
              </a:solidFill>
              <a:latin typeface="+mj-lt"/>
            </a:endParaRPr>
          </a:p>
          <a:p>
            <a:pPr marL="457200" indent="-457200">
              <a:buFont typeface="Arial" panose="020B0604020202020204" pitchFamily="34" charset="0"/>
              <a:buChar char="•"/>
            </a:pPr>
            <a:r>
              <a:rPr lang="fr-CA" sz="2800" dirty="0" smtClean="0">
                <a:solidFill>
                  <a:srgbClr val="0070C0"/>
                </a:solidFill>
              </a:rPr>
              <a:t>Put </a:t>
            </a:r>
            <a:r>
              <a:rPr lang="fr-CA" sz="2800" dirty="0" err="1">
                <a:solidFill>
                  <a:srgbClr val="0070C0"/>
                </a:solidFill>
              </a:rPr>
              <a:t>your</a:t>
            </a:r>
            <a:r>
              <a:rPr lang="fr-CA" sz="2800" dirty="0">
                <a:solidFill>
                  <a:srgbClr val="0070C0"/>
                </a:solidFill>
              </a:rPr>
              <a:t> hands up if </a:t>
            </a:r>
            <a:r>
              <a:rPr lang="fr-CA" sz="2800" dirty="0" err="1">
                <a:solidFill>
                  <a:srgbClr val="0070C0"/>
                </a:solidFill>
              </a:rPr>
              <a:t>you</a:t>
            </a:r>
            <a:r>
              <a:rPr lang="fr-CA" sz="2800" dirty="0">
                <a:solidFill>
                  <a:srgbClr val="0070C0"/>
                </a:solidFill>
              </a:rPr>
              <a:t> have a </a:t>
            </a:r>
            <a:r>
              <a:rPr lang="fr-CA" sz="2800" dirty="0" err="1">
                <a:solidFill>
                  <a:srgbClr val="0070C0"/>
                </a:solidFill>
              </a:rPr>
              <a:t>domestic</a:t>
            </a:r>
            <a:r>
              <a:rPr lang="fr-CA" sz="2800" dirty="0">
                <a:solidFill>
                  <a:srgbClr val="0070C0"/>
                </a:solidFill>
              </a:rPr>
              <a:t> </a:t>
            </a:r>
            <a:r>
              <a:rPr lang="fr-CA" sz="2800" dirty="0" smtClean="0">
                <a:solidFill>
                  <a:srgbClr val="0070C0"/>
                </a:solidFill>
              </a:rPr>
              <a:t>animal.</a:t>
            </a:r>
          </a:p>
          <a:p>
            <a:pPr marL="457200" indent="-457200">
              <a:buFont typeface="Arial" panose="020B0604020202020204" pitchFamily="34" charset="0"/>
              <a:buChar char="•"/>
            </a:pPr>
            <a:r>
              <a:rPr lang="fr-CA" sz="2800" dirty="0" smtClean="0">
                <a:solidFill>
                  <a:srgbClr val="0070C0"/>
                </a:solidFill>
              </a:rPr>
              <a:t>Put </a:t>
            </a:r>
            <a:r>
              <a:rPr lang="fr-CA" sz="2800" dirty="0" err="1">
                <a:solidFill>
                  <a:srgbClr val="0070C0"/>
                </a:solidFill>
              </a:rPr>
              <a:t>your</a:t>
            </a:r>
            <a:r>
              <a:rPr lang="fr-CA" sz="2800" dirty="0">
                <a:solidFill>
                  <a:srgbClr val="0070C0"/>
                </a:solidFill>
              </a:rPr>
              <a:t> hands up if </a:t>
            </a:r>
            <a:r>
              <a:rPr lang="fr-CA" sz="2800" dirty="0" err="1">
                <a:solidFill>
                  <a:srgbClr val="0070C0"/>
                </a:solidFill>
              </a:rPr>
              <a:t>you</a:t>
            </a:r>
            <a:r>
              <a:rPr lang="fr-CA" sz="2800" dirty="0">
                <a:solidFill>
                  <a:srgbClr val="0070C0"/>
                </a:solidFill>
              </a:rPr>
              <a:t> </a:t>
            </a:r>
            <a:r>
              <a:rPr lang="fr-CA" sz="2800" dirty="0" err="1">
                <a:solidFill>
                  <a:srgbClr val="0070C0"/>
                </a:solidFill>
              </a:rPr>
              <a:t>like</a:t>
            </a:r>
            <a:r>
              <a:rPr lang="fr-CA" sz="2800" dirty="0">
                <a:solidFill>
                  <a:srgbClr val="0070C0"/>
                </a:solidFill>
              </a:rPr>
              <a:t> cats, </a:t>
            </a:r>
            <a:r>
              <a:rPr lang="fr-CA" sz="2800" dirty="0" err="1">
                <a:solidFill>
                  <a:srgbClr val="0070C0"/>
                </a:solidFill>
              </a:rPr>
              <a:t>dogs</a:t>
            </a:r>
            <a:r>
              <a:rPr lang="fr-CA" sz="2800" dirty="0">
                <a:solidFill>
                  <a:srgbClr val="0070C0"/>
                </a:solidFill>
              </a:rPr>
              <a:t>, hamsters.</a:t>
            </a:r>
          </a:p>
          <a:p>
            <a:pPr marL="457200" indent="-457200">
              <a:buFont typeface="Arial" panose="020B0604020202020204" pitchFamily="34" charset="0"/>
              <a:buChar char="•"/>
            </a:pPr>
            <a:r>
              <a:rPr lang="fr-CA" sz="2800" dirty="0" err="1" smtClean="0">
                <a:solidFill>
                  <a:srgbClr val="0070C0"/>
                </a:solidFill>
              </a:rPr>
              <a:t>What</a:t>
            </a:r>
            <a:r>
              <a:rPr lang="fr-CA" sz="2800" dirty="0" smtClean="0">
                <a:solidFill>
                  <a:srgbClr val="0070C0"/>
                </a:solidFill>
              </a:rPr>
              <a:t> </a:t>
            </a:r>
            <a:r>
              <a:rPr lang="fr-CA" sz="2800" dirty="0" err="1" smtClean="0">
                <a:solidFill>
                  <a:srgbClr val="0070C0"/>
                </a:solidFill>
              </a:rPr>
              <a:t>other</a:t>
            </a:r>
            <a:r>
              <a:rPr lang="fr-CA" sz="2800" dirty="0" smtClean="0">
                <a:solidFill>
                  <a:srgbClr val="0070C0"/>
                </a:solidFill>
              </a:rPr>
              <a:t> </a:t>
            </a:r>
            <a:r>
              <a:rPr lang="fr-CA" sz="2800" dirty="0" err="1" smtClean="0">
                <a:solidFill>
                  <a:srgbClr val="0070C0"/>
                </a:solidFill>
              </a:rPr>
              <a:t>animals</a:t>
            </a:r>
            <a:r>
              <a:rPr lang="fr-CA" sz="2800" dirty="0" smtClean="0">
                <a:solidFill>
                  <a:srgbClr val="0070C0"/>
                </a:solidFill>
              </a:rPr>
              <a:t> do </a:t>
            </a:r>
            <a:r>
              <a:rPr lang="fr-CA" sz="2800" dirty="0" err="1" smtClean="0">
                <a:solidFill>
                  <a:srgbClr val="0070C0"/>
                </a:solidFill>
              </a:rPr>
              <a:t>you</a:t>
            </a:r>
            <a:r>
              <a:rPr lang="fr-CA" sz="2800" dirty="0" smtClean="0">
                <a:solidFill>
                  <a:srgbClr val="0070C0"/>
                </a:solidFill>
              </a:rPr>
              <a:t> </a:t>
            </a:r>
            <a:r>
              <a:rPr lang="fr-CA" sz="2800" dirty="0" err="1" smtClean="0">
                <a:solidFill>
                  <a:srgbClr val="0070C0"/>
                </a:solidFill>
              </a:rPr>
              <a:t>like</a:t>
            </a:r>
            <a:r>
              <a:rPr lang="fr-CA" sz="2800" dirty="0" smtClean="0">
                <a:solidFill>
                  <a:srgbClr val="0070C0"/>
                </a:solidFill>
              </a:rPr>
              <a:t>?</a:t>
            </a:r>
          </a:p>
          <a:p>
            <a:pPr marL="457200" indent="-457200">
              <a:buFont typeface="Arial" panose="020B0604020202020204" pitchFamily="34" charset="0"/>
              <a:buChar char="•"/>
            </a:pPr>
            <a:r>
              <a:rPr lang="fr-CA" sz="2800" dirty="0" smtClean="0">
                <a:solidFill>
                  <a:srgbClr val="0070C0"/>
                </a:solidFill>
              </a:rPr>
              <a:t>Look </a:t>
            </a:r>
            <a:r>
              <a:rPr lang="fr-CA" sz="2800" dirty="0">
                <a:solidFill>
                  <a:srgbClr val="0070C0"/>
                </a:solidFill>
              </a:rPr>
              <a:t>at the image, </a:t>
            </a:r>
            <a:r>
              <a:rPr lang="fr-CA" sz="2800" dirty="0" err="1">
                <a:solidFill>
                  <a:srgbClr val="0070C0"/>
                </a:solidFill>
              </a:rPr>
              <a:t>what</a:t>
            </a:r>
            <a:r>
              <a:rPr lang="fr-CA" sz="2800" dirty="0">
                <a:solidFill>
                  <a:srgbClr val="0070C0"/>
                </a:solidFill>
              </a:rPr>
              <a:t> do </a:t>
            </a:r>
            <a:r>
              <a:rPr lang="fr-CA" sz="2800" dirty="0" err="1">
                <a:solidFill>
                  <a:srgbClr val="0070C0"/>
                </a:solidFill>
              </a:rPr>
              <a:t>you</a:t>
            </a:r>
            <a:r>
              <a:rPr lang="fr-CA" sz="2800" dirty="0">
                <a:solidFill>
                  <a:srgbClr val="0070C0"/>
                </a:solidFill>
              </a:rPr>
              <a:t> </a:t>
            </a:r>
            <a:r>
              <a:rPr lang="fr-CA" sz="2800" dirty="0" err="1">
                <a:solidFill>
                  <a:srgbClr val="0070C0"/>
                </a:solidFill>
              </a:rPr>
              <a:t>see</a:t>
            </a:r>
            <a:r>
              <a:rPr lang="fr-CA" sz="2800" dirty="0">
                <a:solidFill>
                  <a:srgbClr val="0070C0"/>
                </a:solidFill>
              </a:rPr>
              <a:t>?</a:t>
            </a:r>
          </a:p>
          <a:p>
            <a:pPr marL="457200" indent="-457200">
              <a:buFont typeface="Arial" panose="020B0604020202020204" pitchFamily="34" charset="0"/>
              <a:buChar char="•"/>
            </a:pPr>
            <a:r>
              <a:rPr lang="fr-CA" sz="2800" dirty="0" err="1">
                <a:solidFill>
                  <a:srgbClr val="0070C0"/>
                </a:solidFill>
              </a:rPr>
              <a:t>Yes</a:t>
            </a:r>
            <a:r>
              <a:rPr lang="fr-CA" sz="2800" dirty="0">
                <a:solidFill>
                  <a:srgbClr val="0070C0"/>
                </a:solidFill>
              </a:rPr>
              <a:t>, a cat.  </a:t>
            </a:r>
            <a:r>
              <a:rPr lang="fr-CA" sz="2800" dirty="0" err="1">
                <a:solidFill>
                  <a:srgbClr val="0070C0"/>
                </a:solidFill>
              </a:rPr>
              <a:t>What</a:t>
            </a:r>
            <a:r>
              <a:rPr lang="fr-CA" sz="2800" dirty="0">
                <a:solidFill>
                  <a:srgbClr val="0070C0"/>
                </a:solidFill>
              </a:rPr>
              <a:t> </a:t>
            </a:r>
            <a:r>
              <a:rPr lang="fr-CA" sz="2800" dirty="0" err="1">
                <a:solidFill>
                  <a:srgbClr val="0070C0"/>
                </a:solidFill>
              </a:rPr>
              <a:t>colour</a:t>
            </a:r>
            <a:r>
              <a:rPr lang="fr-CA" sz="2800" dirty="0">
                <a:solidFill>
                  <a:srgbClr val="0070C0"/>
                </a:solidFill>
              </a:rPr>
              <a:t> </a:t>
            </a:r>
            <a:r>
              <a:rPr lang="fr-CA" sz="2800" dirty="0" err="1">
                <a:solidFill>
                  <a:srgbClr val="0070C0"/>
                </a:solidFill>
              </a:rPr>
              <a:t>is</a:t>
            </a:r>
            <a:r>
              <a:rPr lang="fr-CA" sz="2800" dirty="0">
                <a:solidFill>
                  <a:srgbClr val="0070C0"/>
                </a:solidFill>
              </a:rPr>
              <a:t> </a:t>
            </a:r>
            <a:r>
              <a:rPr lang="fr-CA" sz="2800" dirty="0" err="1">
                <a:solidFill>
                  <a:srgbClr val="0070C0"/>
                </a:solidFill>
              </a:rPr>
              <a:t>it</a:t>
            </a:r>
            <a:r>
              <a:rPr lang="fr-CA" sz="2800" dirty="0">
                <a:solidFill>
                  <a:srgbClr val="0070C0"/>
                </a:solidFill>
              </a:rPr>
              <a:t>? </a:t>
            </a:r>
            <a:endParaRPr lang="fr-CA" sz="2800" dirty="0" smtClean="0">
              <a:solidFill>
                <a:srgbClr val="0070C0"/>
              </a:solidFill>
            </a:endParaRPr>
          </a:p>
          <a:p>
            <a:pPr marL="457200" indent="-457200">
              <a:buFont typeface="Arial" panose="020B0604020202020204" pitchFamily="34" charset="0"/>
              <a:buChar char="•"/>
            </a:pPr>
            <a:r>
              <a:rPr lang="fr-CA" sz="2800" dirty="0" smtClean="0">
                <a:solidFill>
                  <a:srgbClr val="0070C0"/>
                </a:solidFill>
              </a:rPr>
              <a:t>Name </a:t>
            </a:r>
            <a:r>
              <a:rPr lang="fr-CA" sz="2800" dirty="0">
                <a:solidFill>
                  <a:srgbClr val="0070C0"/>
                </a:solidFill>
              </a:rPr>
              <a:t>a </a:t>
            </a:r>
            <a:r>
              <a:rPr lang="fr-CA" sz="2800" dirty="0" err="1">
                <a:solidFill>
                  <a:srgbClr val="0070C0"/>
                </a:solidFill>
              </a:rPr>
              <a:t>characteristic</a:t>
            </a:r>
            <a:r>
              <a:rPr lang="fr-CA" sz="2800" dirty="0">
                <a:solidFill>
                  <a:srgbClr val="0070C0"/>
                </a:solidFill>
              </a:rPr>
              <a:t> (</a:t>
            </a:r>
            <a:r>
              <a:rPr lang="fr-CA" sz="2800" dirty="0" err="1">
                <a:solidFill>
                  <a:srgbClr val="0070C0"/>
                </a:solidFill>
              </a:rPr>
              <a:t>whiskers</a:t>
            </a:r>
            <a:r>
              <a:rPr lang="fr-CA" sz="2800" dirty="0">
                <a:solidFill>
                  <a:srgbClr val="0070C0"/>
                </a:solidFill>
              </a:rPr>
              <a:t>, fur, </a:t>
            </a:r>
            <a:r>
              <a:rPr lang="fr-CA" sz="2800" dirty="0" err="1">
                <a:solidFill>
                  <a:srgbClr val="0070C0"/>
                </a:solidFill>
              </a:rPr>
              <a:t>tail</a:t>
            </a:r>
            <a:r>
              <a:rPr lang="fr-CA" sz="2800" dirty="0">
                <a:solidFill>
                  <a:srgbClr val="0070C0"/>
                </a:solidFill>
              </a:rPr>
              <a:t>, </a:t>
            </a:r>
            <a:r>
              <a:rPr lang="fr-CA" sz="2800" dirty="0" err="1">
                <a:solidFill>
                  <a:srgbClr val="0070C0"/>
                </a:solidFill>
              </a:rPr>
              <a:t>claws</a:t>
            </a:r>
            <a:r>
              <a:rPr lang="fr-CA" sz="2800" dirty="0" smtClean="0">
                <a:solidFill>
                  <a:srgbClr val="0070C0"/>
                </a:solidFill>
              </a:rPr>
              <a:t>).</a:t>
            </a:r>
          </a:p>
          <a:p>
            <a:pPr marL="457200" indent="-457200">
              <a:buFont typeface="Arial" panose="020B0604020202020204" pitchFamily="34" charset="0"/>
              <a:buChar char="•"/>
            </a:pPr>
            <a:r>
              <a:rPr lang="fr-CA" sz="2800" dirty="0" err="1" smtClean="0">
                <a:solidFill>
                  <a:srgbClr val="0070C0"/>
                </a:solidFill>
              </a:rPr>
              <a:t>Does</a:t>
            </a:r>
            <a:r>
              <a:rPr lang="fr-CA" sz="2800" dirty="0" smtClean="0">
                <a:solidFill>
                  <a:srgbClr val="0070C0"/>
                </a:solidFill>
              </a:rPr>
              <a:t> </a:t>
            </a:r>
            <a:r>
              <a:rPr lang="fr-CA" sz="2800" dirty="0" err="1">
                <a:solidFill>
                  <a:srgbClr val="0070C0"/>
                </a:solidFill>
              </a:rPr>
              <a:t>it</a:t>
            </a:r>
            <a:r>
              <a:rPr lang="fr-CA" sz="2800" dirty="0">
                <a:solidFill>
                  <a:srgbClr val="0070C0"/>
                </a:solidFill>
              </a:rPr>
              <a:t> have a </a:t>
            </a:r>
            <a:r>
              <a:rPr lang="fr-CA" sz="2800" dirty="0" err="1">
                <a:solidFill>
                  <a:srgbClr val="0070C0"/>
                </a:solidFill>
              </a:rPr>
              <a:t>tail</a:t>
            </a:r>
            <a:r>
              <a:rPr lang="fr-CA" sz="2800" dirty="0">
                <a:solidFill>
                  <a:srgbClr val="0070C0"/>
                </a:solidFill>
              </a:rPr>
              <a:t>?  </a:t>
            </a:r>
            <a:r>
              <a:rPr lang="fr-CA" sz="2800" dirty="0" err="1">
                <a:solidFill>
                  <a:srgbClr val="0070C0"/>
                </a:solidFill>
              </a:rPr>
              <a:t>Does</a:t>
            </a:r>
            <a:r>
              <a:rPr lang="fr-CA" sz="2800" dirty="0">
                <a:solidFill>
                  <a:srgbClr val="0070C0"/>
                </a:solidFill>
              </a:rPr>
              <a:t> </a:t>
            </a:r>
            <a:r>
              <a:rPr lang="fr-CA" sz="2800" dirty="0" err="1">
                <a:solidFill>
                  <a:srgbClr val="0070C0"/>
                </a:solidFill>
              </a:rPr>
              <a:t>it</a:t>
            </a:r>
            <a:r>
              <a:rPr lang="fr-CA" sz="2800" dirty="0">
                <a:solidFill>
                  <a:srgbClr val="0070C0"/>
                </a:solidFill>
              </a:rPr>
              <a:t> have fins?</a:t>
            </a:r>
          </a:p>
          <a:p>
            <a:pPr marL="457200" indent="-457200">
              <a:buFont typeface="Arial" panose="020B0604020202020204" pitchFamily="34" charset="0"/>
              <a:buChar char="•"/>
            </a:pPr>
            <a:r>
              <a:rPr lang="fr-CA" sz="2800" dirty="0">
                <a:solidFill>
                  <a:srgbClr val="0070C0"/>
                </a:solidFill>
              </a:rPr>
              <a:t>Can </a:t>
            </a:r>
            <a:r>
              <a:rPr lang="fr-CA" sz="2800" dirty="0" err="1">
                <a:solidFill>
                  <a:srgbClr val="0070C0"/>
                </a:solidFill>
              </a:rPr>
              <a:t>you</a:t>
            </a:r>
            <a:r>
              <a:rPr lang="fr-CA" sz="2800" dirty="0">
                <a:solidFill>
                  <a:srgbClr val="0070C0"/>
                </a:solidFill>
              </a:rPr>
              <a:t> </a:t>
            </a:r>
            <a:r>
              <a:rPr lang="fr-CA" sz="2800" dirty="0" err="1">
                <a:solidFill>
                  <a:srgbClr val="0070C0"/>
                </a:solidFill>
              </a:rPr>
              <a:t>describe</a:t>
            </a:r>
            <a:r>
              <a:rPr lang="fr-CA" sz="2800" dirty="0">
                <a:solidFill>
                  <a:srgbClr val="0070C0"/>
                </a:solidFill>
              </a:rPr>
              <a:t> one of </a:t>
            </a:r>
            <a:r>
              <a:rPr lang="fr-CA" sz="2800" dirty="0" err="1">
                <a:solidFill>
                  <a:srgbClr val="0070C0"/>
                </a:solidFill>
              </a:rPr>
              <a:t>these</a:t>
            </a:r>
            <a:r>
              <a:rPr lang="fr-CA" sz="2800" dirty="0">
                <a:solidFill>
                  <a:srgbClr val="0070C0"/>
                </a:solidFill>
              </a:rPr>
              <a:t> pets? Can </a:t>
            </a:r>
            <a:r>
              <a:rPr lang="fr-CA" sz="2800" dirty="0" err="1">
                <a:solidFill>
                  <a:srgbClr val="0070C0"/>
                </a:solidFill>
              </a:rPr>
              <a:t>you</a:t>
            </a:r>
            <a:r>
              <a:rPr lang="fr-CA" sz="2800" dirty="0">
                <a:solidFill>
                  <a:srgbClr val="0070C0"/>
                </a:solidFill>
              </a:rPr>
              <a:t> </a:t>
            </a:r>
            <a:r>
              <a:rPr lang="fr-CA" sz="2800" dirty="0" err="1">
                <a:solidFill>
                  <a:srgbClr val="0070C0"/>
                </a:solidFill>
              </a:rPr>
              <a:t>describe</a:t>
            </a:r>
            <a:r>
              <a:rPr lang="fr-CA" sz="2800" dirty="0">
                <a:solidFill>
                  <a:srgbClr val="0070C0"/>
                </a:solidFill>
              </a:rPr>
              <a:t> </a:t>
            </a:r>
            <a:r>
              <a:rPr lang="fr-CA" sz="2800" dirty="0" err="1">
                <a:solidFill>
                  <a:srgbClr val="0070C0"/>
                </a:solidFill>
              </a:rPr>
              <a:t>your</a:t>
            </a:r>
            <a:r>
              <a:rPr lang="fr-CA" sz="2800" dirty="0">
                <a:solidFill>
                  <a:srgbClr val="0070C0"/>
                </a:solidFill>
              </a:rPr>
              <a:t> pet</a:t>
            </a:r>
            <a:r>
              <a:rPr lang="fr-CA" sz="2800" dirty="0" smtClean="0">
                <a:solidFill>
                  <a:srgbClr val="0070C0"/>
                </a:solidFill>
              </a:rPr>
              <a:t>?</a:t>
            </a:r>
          </a:p>
          <a:p>
            <a:pPr marL="457200" indent="-457200">
              <a:buFont typeface="Arial" panose="020B0604020202020204" pitchFamily="34" charset="0"/>
              <a:buChar char="•"/>
            </a:pPr>
            <a:r>
              <a:rPr lang="fr-CA" sz="2800" dirty="0" err="1" smtClean="0">
                <a:solidFill>
                  <a:srgbClr val="0070C0"/>
                </a:solidFill>
              </a:rPr>
              <a:t>Two</a:t>
            </a:r>
            <a:r>
              <a:rPr lang="fr-CA" sz="2800" dirty="0" smtClean="0">
                <a:solidFill>
                  <a:srgbClr val="0070C0"/>
                </a:solidFill>
              </a:rPr>
              <a:t> by </a:t>
            </a:r>
            <a:r>
              <a:rPr lang="fr-CA" sz="2800" dirty="0" err="1" smtClean="0">
                <a:solidFill>
                  <a:srgbClr val="0070C0"/>
                </a:solidFill>
              </a:rPr>
              <a:t>two</a:t>
            </a:r>
            <a:r>
              <a:rPr lang="fr-CA" sz="2800" dirty="0" smtClean="0">
                <a:solidFill>
                  <a:srgbClr val="0070C0"/>
                </a:solidFill>
              </a:rPr>
              <a:t>, </a:t>
            </a:r>
            <a:r>
              <a:rPr lang="fr-CA" sz="2800" dirty="0" err="1" smtClean="0">
                <a:solidFill>
                  <a:srgbClr val="0070C0"/>
                </a:solidFill>
              </a:rPr>
              <a:t>pick</a:t>
            </a:r>
            <a:r>
              <a:rPr lang="fr-CA" sz="2800" dirty="0" smtClean="0">
                <a:solidFill>
                  <a:srgbClr val="0070C0"/>
                </a:solidFill>
              </a:rPr>
              <a:t> a pet </a:t>
            </a:r>
            <a:r>
              <a:rPr lang="fr-CA" sz="2800" dirty="0" err="1" smtClean="0">
                <a:solidFill>
                  <a:srgbClr val="0070C0"/>
                </a:solidFill>
              </a:rPr>
              <a:t>each</a:t>
            </a:r>
            <a:r>
              <a:rPr lang="fr-CA" sz="2800" dirty="0" smtClean="0">
                <a:solidFill>
                  <a:srgbClr val="0070C0"/>
                </a:solidFill>
              </a:rPr>
              <a:t> and </a:t>
            </a:r>
            <a:r>
              <a:rPr lang="fr-CA" sz="2800" dirty="0" err="1" smtClean="0">
                <a:solidFill>
                  <a:srgbClr val="0070C0"/>
                </a:solidFill>
              </a:rPr>
              <a:t>ask</a:t>
            </a:r>
            <a:r>
              <a:rPr lang="fr-CA" sz="2800" dirty="0" smtClean="0">
                <a:solidFill>
                  <a:srgbClr val="0070C0"/>
                </a:solidFill>
              </a:rPr>
              <a:t> questions to </a:t>
            </a:r>
            <a:r>
              <a:rPr lang="fr-CA" sz="2800" dirty="0" err="1" smtClean="0">
                <a:solidFill>
                  <a:srgbClr val="0070C0"/>
                </a:solidFill>
              </a:rPr>
              <a:t>guess</a:t>
            </a:r>
            <a:r>
              <a:rPr lang="fr-CA" sz="2800" dirty="0" smtClean="0">
                <a:solidFill>
                  <a:srgbClr val="0070C0"/>
                </a:solidFill>
              </a:rPr>
              <a:t> </a:t>
            </a:r>
            <a:r>
              <a:rPr lang="fr-CA" sz="2800" dirty="0" err="1" smtClean="0">
                <a:solidFill>
                  <a:srgbClr val="0070C0"/>
                </a:solidFill>
              </a:rPr>
              <a:t>what</a:t>
            </a:r>
            <a:r>
              <a:rPr lang="fr-CA" sz="2800" dirty="0" smtClean="0">
                <a:solidFill>
                  <a:srgbClr val="0070C0"/>
                </a:solidFill>
              </a:rPr>
              <a:t> </a:t>
            </a:r>
            <a:r>
              <a:rPr lang="fr-CA" sz="2800" dirty="0" err="1" smtClean="0">
                <a:solidFill>
                  <a:srgbClr val="0070C0"/>
                </a:solidFill>
              </a:rPr>
              <a:t>it</a:t>
            </a:r>
            <a:r>
              <a:rPr lang="fr-CA" sz="2800" dirty="0" smtClean="0">
                <a:solidFill>
                  <a:srgbClr val="0070C0"/>
                </a:solidFill>
              </a:rPr>
              <a:t> </a:t>
            </a:r>
            <a:r>
              <a:rPr lang="fr-CA" sz="2800" dirty="0" err="1" smtClean="0">
                <a:solidFill>
                  <a:srgbClr val="0070C0"/>
                </a:solidFill>
              </a:rPr>
              <a:t>is</a:t>
            </a:r>
            <a:r>
              <a:rPr lang="fr-CA" sz="2800" dirty="0" smtClean="0">
                <a:solidFill>
                  <a:srgbClr val="0070C0"/>
                </a:solidFill>
              </a:rPr>
              <a:t>.</a:t>
            </a:r>
          </a:p>
          <a:p>
            <a:pPr marL="457200" indent="-457200">
              <a:buFont typeface="Arial" panose="020B0604020202020204" pitchFamily="34" charset="0"/>
              <a:buChar char="•"/>
            </a:pPr>
            <a:r>
              <a:rPr lang="fr-CA" sz="2800" dirty="0" err="1" smtClean="0">
                <a:solidFill>
                  <a:srgbClr val="0070C0"/>
                </a:solidFill>
              </a:rPr>
              <a:t>Describe</a:t>
            </a:r>
            <a:r>
              <a:rPr lang="fr-CA" sz="2800" dirty="0" smtClean="0">
                <a:solidFill>
                  <a:srgbClr val="0070C0"/>
                </a:solidFill>
              </a:rPr>
              <a:t> </a:t>
            </a:r>
            <a:r>
              <a:rPr lang="fr-CA" sz="2800" dirty="0" err="1" smtClean="0">
                <a:solidFill>
                  <a:srgbClr val="0070C0"/>
                </a:solidFill>
              </a:rPr>
              <a:t>your</a:t>
            </a:r>
            <a:r>
              <a:rPr lang="fr-CA" sz="2800" dirty="0" smtClean="0">
                <a:solidFill>
                  <a:srgbClr val="0070C0"/>
                </a:solidFill>
              </a:rPr>
              <a:t> pet to me.</a:t>
            </a:r>
            <a:endParaRPr lang="fr-CA" sz="2800" dirty="0">
              <a:solidFill>
                <a:srgbClr val="0070C0"/>
              </a:solidFill>
            </a:endParaRPr>
          </a:p>
        </p:txBody>
      </p:sp>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3731" y="3402982"/>
            <a:ext cx="1729946" cy="12469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Organigramme : Connecteur 11"/>
          <p:cNvSpPr/>
          <p:nvPr/>
        </p:nvSpPr>
        <p:spPr>
          <a:xfrm>
            <a:off x="155575" y="4981698"/>
            <a:ext cx="1248124" cy="908565"/>
          </a:xfrm>
          <a:prstGeom prst="flowChartConnector">
            <a:avLst/>
          </a:prstGeom>
          <a:solidFill>
            <a:srgbClr val="00B0F0"/>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t>Cycles 2 &amp; 3</a:t>
            </a:r>
            <a:endParaRPr lang="fr-CA" b="1"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437857739"/>
      </p:ext>
    </p:extLst>
  </p:cSld>
  <p:clrMapOvr>
    <a:masterClrMapping/>
  </p:clrMapOvr>
  <mc:AlternateContent xmlns:mc="http://schemas.openxmlformats.org/markup-compatibility/2006" xmlns:p14="http://schemas.microsoft.com/office/powerpoint/2010/main">
    <mc:Choice Requires="p14">
      <p:transition spd="med" p14:dur="700" advTm="17530">
        <p:fade/>
      </p:transition>
    </mc:Choice>
    <mc:Fallback xmlns="">
      <p:transition spd="med" advTm="17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0977" y="140054"/>
            <a:ext cx="10515600" cy="1325563"/>
          </a:xfrm>
        </p:spPr>
        <p:txBody>
          <a:bodyPr>
            <a:normAutofit/>
          </a:bodyPr>
          <a:lstStyle/>
          <a:p>
            <a:r>
              <a:rPr lang="fr-CA" sz="5400" dirty="0" err="1" smtClean="0">
                <a:solidFill>
                  <a:srgbClr val="09A3E1"/>
                </a:solidFill>
                <a:latin typeface="Calibri" panose="020F0502020204030204" pitchFamily="34" charset="0"/>
                <a:cs typeface="Calibri" panose="020F0502020204030204" pitchFamily="34" charset="0"/>
              </a:rPr>
              <a:t>Resources</a:t>
            </a:r>
            <a:endParaRPr lang="fr-CA" sz="5400" dirty="0">
              <a:solidFill>
                <a:srgbClr val="09A3E1"/>
              </a:solidFill>
              <a:latin typeface="Calibri" panose="020F0502020204030204" pitchFamily="34" charset="0"/>
              <a:cs typeface="Calibri" panose="020F0502020204030204" pitchFamily="34" charset="0"/>
            </a:endParaRPr>
          </a:p>
        </p:txBody>
      </p:sp>
      <p:sp>
        <p:nvSpPr>
          <p:cNvPr id="6" name="ZoneTexte 5"/>
          <p:cNvSpPr txBox="1"/>
          <p:nvPr/>
        </p:nvSpPr>
        <p:spPr>
          <a:xfrm>
            <a:off x="7505700" y="5829300"/>
            <a:ext cx="3962400" cy="800219"/>
          </a:xfrm>
          <a:prstGeom prst="rect">
            <a:avLst/>
          </a:prstGeom>
          <a:noFill/>
        </p:spPr>
        <p:txBody>
          <a:bodyPr wrap="square" rtlCol="0">
            <a:spAutoFit/>
          </a:bodyPr>
          <a:lstStyle/>
          <a:p>
            <a:pPr fontAlgn="base"/>
            <a:r>
              <a:rPr lang="fr-CA" sz="1400" b="1" dirty="0" err="1" smtClean="0"/>
              <a:t>Poptropica</a:t>
            </a:r>
            <a:r>
              <a:rPr lang="fr-CA" sz="1400" b="1" dirty="0" smtClean="0"/>
              <a:t> English, Romano, A. &amp; Mallet, K. Pearson-</a:t>
            </a:r>
            <a:r>
              <a:rPr lang="fr-CA" sz="1400" b="1" dirty="0" err="1" smtClean="0"/>
              <a:t>Erpi</a:t>
            </a:r>
            <a:r>
              <a:rPr lang="fr-CA" sz="1400" b="1" dirty="0" smtClean="0"/>
              <a:t>, 2018.  ISBN</a:t>
            </a:r>
            <a:r>
              <a:rPr lang="fr-CA" sz="1400" b="1" dirty="0"/>
              <a:t>: 978-2-7613-7721-8</a:t>
            </a:r>
            <a:r>
              <a:rPr lang="fr-CA" dirty="0"/>
              <a:t/>
            </a:r>
            <a:br>
              <a:rPr lang="fr-CA" dirty="0"/>
            </a:br>
            <a:endParaRPr lang="fr-CA" dirty="0"/>
          </a:p>
        </p:txBody>
      </p:sp>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686" y="1322173"/>
            <a:ext cx="10176117" cy="4238368"/>
          </a:xfrm>
          <a:prstGeom prst="rect">
            <a:avLst/>
          </a:prstGeom>
          <a:ln>
            <a:solidFill>
              <a:schemeClr val="accent5">
                <a:lumMod val="60000"/>
                <a:lumOff val="40000"/>
              </a:schemeClr>
            </a:solidFill>
          </a:ln>
        </p:spPr>
      </p:pic>
      <p:sp>
        <p:nvSpPr>
          <p:cNvPr id="10" name="Flèche gauche 9"/>
          <p:cNvSpPr/>
          <p:nvPr/>
        </p:nvSpPr>
        <p:spPr>
          <a:xfrm>
            <a:off x="5276334" y="1985568"/>
            <a:ext cx="1350045" cy="966635"/>
          </a:xfrm>
          <a:prstGeom prst="lef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983" y="1547414"/>
            <a:ext cx="3888801" cy="1305526"/>
          </a:xfrm>
          <a:prstGeom prst="rect">
            <a:avLst/>
          </a:prstGeom>
        </p:spPr>
      </p:pic>
      <p:pic>
        <p:nvPicPr>
          <p:cNvPr id="12" name="Imag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8272" y="1825166"/>
            <a:ext cx="3258484" cy="1287443"/>
          </a:xfrm>
          <a:prstGeom prst="rect">
            <a:avLst/>
          </a:prstGeom>
        </p:spPr>
      </p:pic>
      <p:sp>
        <p:nvSpPr>
          <p:cNvPr id="13" name="Rectangle 12"/>
          <p:cNvSpPr/>
          <p:nvPr/>
        </p:nvSpPr>
        <p:spPr>
          <a:xfrm>
            <a:off x="889685" y="1322173"/>
            <a:ext cx="10176117" cy="4238368"/>
          </a:xfrm>
          <a:prstGeom prst="rect">
            <a:avLst/>
          </a:prstGeom>
          <a:noFill/>
          <a:ln w="57150">
            <a:solidFill>
              <a:srgbClr val="0894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Flèche gauche 6"/>
          <p:cNvSpPr/>
          <p:nvPr/>
        </p:nvSpPr>
        <p:spPr>
          <a:xfrm>
            <a:off x="10812162" y="1985569"/>
            <a:ext cx="1280510" cy="966635"/>
          </a:xfrm>
          <a:prstGeom prst="lef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Organigramme : Connecteur 14"/>
          <p:cNvSpPr/>
          <p:nvPr/>
        </p:nvSpPr>
        <p:spPr>
          <a:xfrm>
            <a:off x="1701067" y="5829300"/>
            <a:ext cx="1248124" cy="908565"/>
          </a:xfrm>
          <a:prstGeom prst="flowChartConnector">
            <a:avLst/>
          </a:prstGeom>
          <a:solidFill>
            <a:srgbClr val="00B0F0"/>
          </a:solidFill>
          <a:ln>
            <a:solidFill>
              <a:srgbClr val="B4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smtClean="0"/>
              <a:t>Cycles 2 &amp; 3</a:t>
            </a:r>
            <a:endParaRPr lang="fr-CA" b="1"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12446693"/>
      </p:ext>
    </p:extLst>
  </p:cSld>
  <p:clrMapOvr>
    <a:masterClrMapping/>
  </p:clrMapOvr>
  <mc:AlternateContent xmlns:mc="http://schemas.openxmlformats.org/markup-compatibility/2006" xmlns:p14="http://schemas.microsoft.com/office/powerpoint/2010/main">
    <mc:Choice Requires="p14">
      <p:transition spd="slow" p14:dur="2000" advTm="9740"/>
    </mc:Choice>
    <mc:Fallback xmlns="">
      <p:transition spd="slow" advTm="9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à coins arrondis 27"/>
          <p:cNvSpPr/>
          <p:nvPr/>
        </p:nvSpPr>
        <p:spPr>
          <a:xfrm>
            <a:off x="6929991" y="5175683"/>
            <a:ext cx="4240813" cy="1478154"/>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smtClean="0">
                <a:solidFill>
                  <a:schemeClr val="bg1"/>
                </a:solidFill>
              </a:rPr>
              <a:t>Recognition of </a:t>
            </a:r>
            <a:r>
              <a:rPr lang="fr-CA" sz="2800" b="1" dirty="0" err="1" smtClean="0">
                <a:solidFill>
                  <a:schemeClr val="bg1"/>
                </a:solidFill>
              </a:rPr>
              <a:t>competency</a:t>
            </a:r>
            <a:r>
              <a:rPr lang="fr-CA" sz="2800" b="1" dirty="0" smtClean="0">
                <a:solidFill>
                  <a:schemeClr val="bg1"/>
                </a:solidFill>
              </a:rPr>
              <a:t> </a:t>
            </a:r>
            <a:r>
              <a:rPr lang="fr-CA" sz="2800" b="1" dirty="0" err="1" smtClean="0">
                <a:solidFill>
                  <a:schemeClr val="bg1"/>
                </a:solidFill>
              </a:rPr>
              <a:t>development</a:t>
            </a:r>
            <a:endParaRPr lang="en-CA" sz="2800" b="1" dirty="0">
              <a:solidFill>
                <a:schemeClr val="bg1"/>
              </a:solidFill>
            </a:endParaRPr>
          </a:p>
        </p:txBody>
      </p:sp>
      <p:sp>
        <p:nvSpPr>
          <p:cNvPr id="2" name="Rectangle à coins arrondis 1"/>
          <p:cNvSpPr/>
          <p:nvPr/>
        </p:nvSpPr>
        <p:spPr>
          <a:xfrm>
            <a:off x="27585" y="2788415"/>
            <a:ext cx="1506872" cy="1780871"/>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The </a:t>
            </a:r>
            <a:r>
              <a:rPr lang="fr-CA" dirty="0" err="1" smtClean="0"/>
              <a:t>teacher</a:t>
            </a:r>
            <a:r>
              <a:rPr lang="fr-CA" dirty="0" smtClean="0"/>
              <a:t> plans </a:t>
            </a:r>
            <a:r>
              <a:rPr lang="fr-CA" dirty="0" err="1" smtClean="0"/>
              <a:t>classroom</a:t>
            </a:r>
            <a:r>
              <a:rPr lang="fr-CA" dirty="0" smtClean="0"/>
              <a:t> </a:t>
            </a:r>
            <a:r>
              <a:rPr lang="fr-CA" dirty="0" err="1" smtClean="0"/>
              <a:t>activities</a:t>
            </a:r>
            <a:endParaRPr lang="fr-CA" dirty="0"/>
          </a:p>
        </p:txBody>
      </p:sp>
      <p:sp>
        <p:nvSpPr>
          <p:cNvPr id="5" name="Rectangle à coins arrondis 4"/>
          <p:cNvSpPr/>
          <p:nvPr/>
        </p:nvSpPr>
        <p:spPr>
          <a:xfrm>
            <a:off x="1965837" y="2819861"/>
            <a:ext cx="1328763" cy="1726264"/>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err="1" smtClean="0"/>
              <a:t>Clasroom</a:t>
            </a:r>
            <a:r>
              <a:rPr lang="fr-CA" dirty="0" smtClean="0"/>
              <a:t> </a:t>
            </a:r>
            <a:r>
              <a:rPr lang="fr-CA" dirty="0" err="1" smtClean="0"/>
              <a:t>activities</a:t>
            </a:r>
            <a:r>
              <a:rPr lang="fr-CA" dirty="0" smtClean="0"/>
              <a:t> </a:t>
            </a:r>
            <a:r>
              <a:rPr lang="fr-CA" dirty="0" err="1" smtClean="0"/>
              <a:t>take</a:t>
            </a:r>
            <a:r>
              <a:rPr lang="fr-CA" dirty="0" smtClean="0"/>
              <a:t> place</a:t>
            </a:r>
          </a:p>
        </p:txBody>
      </p:sp>
      <p:sp>
        <p:nvSpPr>
          <p:cNvPr id="9" name="Rectangle à coins arrondis 8"/>
          <p:cNvSpPr/>
          <p:nvPr/>
        </p:nvSpPr>
        <p:spPr>
          <a:xfrm>
            <a:off x="3798998" y="2442667"/>
            <a:ext cx="1943789" cy="2126279"/>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The </a:t>
            </a:r>
            <a:r>
              <a:rPr lang="fr-CA" dirty="0" err="1" smtClean="0"/>
              <a:t>teacher</a:t>
            </a:r>
            <a:r>
              <a:rPr lang="fr-CA" dirty="0" smtClean="0"/>
              <a:t> </a:t>
            </a:r>
            <a:r>
              <a:rPr lang="fr-CA" dirty="0" err="1" smtClean="0"/>
              <a:t>provides</a:t>
            </a:r>
            <a:r>
              <a:rPr lang="fr-CA" dirty="0" smtClean="0"/>
              <a:t> feedback and </a:t>
            </a:r>
            <a:r>
              <a:rPr lang="fr-CA" dirty="0" err="1" smtClean="0"/>
              <a:t>students</a:t>
            </a:r>
            <a:r>
              <a:rPr lang="fr-CA" dirty="0" smtClean="0"/>
              <a:t> </a:t>
            </a:r>
            <a:r>
              <a:rPr lang="fr-CA" dirty="0" err="1" smtClean="0"/>
              <a:t>provide</a:t>
            </a:r>
            <a:r>
              <a:rPr lang="fr-CA" dirty="0" smtClean="0"/>
              <a:t> feedback</a:t>
            </a:r>
            <a:endParaRPr lang="fr-CA" dirty="0"/>
          </a:p>
          <a:p>
            <a:pPr algn="ctr"/>
            <a:endParaRPr lang="fr-CA" dirty="0"/>
          </a:p>
        </p:txBody>
      </p:sp>
      <p:sp>
        <p:nvSpPr>
          <p:cNvPr id="10" name="Rectangle à coins arrondis 9"/>
          <p:cNvSpPr/>
          <p:nvPr/>
        </p:nvSpPr>
        <p:spPr>
          <a:xfrm>
            <a:off x="6397417" y="2648032"/>
            <a:ext cx="1464339" cy="1921254"/>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The </a:t>
            </a:r>
            <a:r>
              <a:rPr lang="fr-CA" dirty="0" err="1" smtClean="0"/>
              <a:t>teacher</a:t>
            </a:r>
            <a:r>
              <a:rPr lang="fr-CA" dirty="0" smtClean="0"/>
              <a:t> </a:t>
            </a:r>
            <a:r>
              <a:rPr lang="fr-CA" dirty="0" err="1" smtClean="0"/>
              <a:t>adjusts</a:t>
            </a:r>
            <a:r>
              <a:rPr lang="fr-CA" dirty="0" smtClean="0"/>
              <a:t> content</a:t>
            </a:r>
          </a:p>
        </p:txBody>
      </p:sp>
      <p:sp>
        <p:nvSpPr>
          <p:cNvPr id="13" name="Flèche droite 12"/>
          <p:cNvSpPr/>
          <p:nvPr/>
        </p:nvSpPr>
        <p:spPr>
          <a:xfrm>
            <a:off x="5811696" y="3206650"/>
            <a:ext cx="529178" cy="1022263"/>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Flèche droite 14"/>
          <p:cNvSpPr/>
          <p:nvPr/>
        </p:nvSpPr>
        <p:spPr>
          <a:xfrm>
            <a:off x="1504034" y="3248707"/>
            <a:ext cx="504398" cy="938151"/>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à coins arrondis 16"/>
          <p:cNvSpPr/>
          <p:nvPr/>
        </p:nvSpPr>
        <p:spPr>
          <a:xfrm>
            <a:off x="8516386" y="2602117"/>
            <a:ext cx="1517305" cy="1966829"/>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The </a:t>
            </a:r>
            <a:r>
              <a:rPr lang="fr-CA" dirty="0" err="1" smtClean="0"/>
              <a:t>teacher</a:t>
            </a:r>
            <a:r>
              <a:rPr lang="fr-CA" dirty="0" smtClean="0"/>
              <a:t> plans </a:t>
            </a:r>
            <a:r>
              <a:rPr lang="fr-CA" dirty="0" err="1" smtClean="0"/>
              <a:t>evaluation</a:t>
            </a:r>
            <a:endParaRPr lang="fr-CA" dirty="0" smtClean="0"/>
          </a:p>
        </p:txBody>
      </p:sp>
      <p:sp>
        <p:nvSpPr>
          <p:cNvPr id="29" name="Flèche droite 28"/>
          <p:cNvSpPr/>
          <p:nvPr/>
        </p:nvSpPr>
        <p:spPr>
          <a:xfrm>
            <a:off x="10101348" y="3183905"/>
            <a:ext cx="534007" cy="1045007"/>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à coins arrondis 31"/>
          <p:cNvSpPr/>
          <p:nvPr/>
        </p:nvSpPr>
        <p:spPr>
          <a:xfrm>
            <a:off x="10688321" y="2746419"/>
            <a:ext cx="1467679" cy="1822527"/>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The </a:t>
            </a:r>
            <a:r>
              <a:rPr lang="fr-CA" dirty="0" err="1"/>
              <a:t>teacher</a:t>
            </a:r>
            <a:r>
              <a:rPr lang="fr-CA" dirty="0"/>
              <a:t> plans </a:t>
            </a:r>
            <a:r>
              <a:rPr lang="fr-CA" dirty="0" err="1"/>
              <a:t>classroom</a:t>
            </a:r>
            <a:r>
              <a:rPr lang="fr-CA" dirty="0"/>
              <a:t> </a:t>
            </a:r>
            <a:r>
              <a:rPr lang="fr-CA" dirty="0" err="1"/>
              <a:t>activities</a:t>
            </a:r>
            <a:endParaRPr lang="fr-CA" dirty="0"/>
          </a:p>
        </p:txBody>
      </p:sp>
      <p:sp>
        <p:nvSpPr>
          <p:cNvPr id="27" name="Rectangle à coins arrondis 26"/>
          <p:cNvSpPr/>
          <p:nvPr/>
        </p:nvSpPr>
        <p:spPr>
          <a:xfrm>
            <a:off x="2273789" y="5200562"/>
            <a:ext cx="4456754" cy="1478154"/>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smtClean="0">
                <a:solidFill>
                  <a:schemeClr val="bg1"/>
                </a:solidFill>
              </a:rPr>
              <a:t>Support Learning</a:t>
            </a:r>
            <a:endParaRPr lang="fr-CA" sz="2800" b="1" dirty="0">
              <a:solidFill>
                <a:schemeClr val="bg1"/>
              </a:solidFill>
            </a:endParaRPr>
          </a:p>
        </p:txBody>
      </p:sp>
      <p:sp>
        <p:nvSpPr>
          <p:cNvPr id="35" name="Ellipse 34"/>
          <p:cNvSpPr/>
          <p:nvPr/>
        </p:nvSpPr>
        <p:spPr>
          <a:xfrm>
            <a:off x="1126108" y="180975"/>
            <a:ext cx="4181475" cy="11716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TEACHING</a:t>
            </a:r>
            <a:endParaRPr lang="fr-CA" dirty="0"/>
          </a:p>
        </p:txBody>
      </p:sp>
      <p:sp>
        <p:nvSpPr>
          <p:cNvPr id="36" name="Ellipse 35"/>
          <p:cNvSpPr/>
          <p:nvPr/>
        </p:nvSpPr>
        <p:spPr>
          <a:xfrm>
            <a:off x="6508505" y="133988"/>
            <a:ext cx="4181475" cy="11716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EVALUATING</a:t>
            </a:r>
            <a:endParaRPr lang="fr-CA" dirty="0"/>
          </a:p>
        </p:txBody>
      </p:sp>
      <p:sp>
        <p:nvSpPr>
          <p:cNvPr id="38" name="Rectangle à coins arrondis 37"/>
          <p:cNvSpPr/>
          <p:nvPr/>
        </p:nvSpPr>
        <p:spPr>
          <a:xfrm>
            <a:off x="796338" y="29068"/>
            <a:ext cx="10490200" cy="2037712"/>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800" u="sng" spc="50" dirty="0" smtClean="0">
                <a:ln w="9525" cmpd="sng">
                  <a:solidFill>
                    <a:schemeClr val="accent1"/>
                  </a:solidFill>
                  <a:prstDash val="solid"/>
                </a:ln>
                <a:solidFill>
                  <a:schemeClr val="accent5">
                    <a:lumMod val="20000"/>
                    <a:lumOff val="80000"/>
                  </a:schemeClr>
                </a:solidFill>
                <a:effectLst>
                  <a:glow rad="38100">
                    <a:schemeClr val="accent1">
                      <a:alpha val="40000"/>
                    </a:schemeClr>
                  </a:glow>
                </a:effectLst>
              </a:rPr>
              <a:t>THE TEACHING PROCESS</a:t>
            </a:r>
            <a:endParaRPr lang="fr-FR" sz="5800" u="sng" spc="50" dirty="0">
              <a:ln w="9525" cmpd="sng">
                <a:solidFill>
                  <a:schemeClr val="accent1"/>
                </a:solidFill>
                <a:prstDash val="solid"/>
              </a:ln>
              <a:solidFill>
                <a:schemeClr val="accent5">
                  <a:lumMod val="20000"/>
                  <a:lumOff val="80000"/>
                </a:schemeClr>
              </a:solidFill>
              <a:effectLst>
                <a:glow rad="38100">
                  <a:schemeClr val="accent1">
                    <a:alpha val="40000"/>
                  </a:schemeClr>
                </a:glow>
              </a:effectLst>
            </a:endParaRPr>
          </a:p>
        </p:txBody>
      </p:sp>
      <p:pic>
        <p:nvPicPr>
          <p:cNvPr id="40" name="Imag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sp>
        <p:nvSpPr>
          <p:cNvPr id="3" name="Flèche droite 2"/>
          <p:cNvSpPr/>
          <p:nvPr/>
        </p:nvSpPr>
        <p:spPr>
          <a:xfrm>
            <a:off x="3328575" y="3248707"/>
            <a:ext cx="504398" cy="938151"/>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Flèche droite 13"/>
          <p:cNvSpPr/>
          <p:nvPr/>
        </p:nvSpPr>
        <p:spPr>
          <a:xfrm>
            <a:off x="7929413" y="3197928"/>
            <a:ext cx="508130" cy="1016962"/>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Flèche vers le bas 41"/>
          <p:cNvSpPr/>
          <p:nvPr/>
        </p:nvSpPr>
        <p:spPr>
          <a:xfrm>
            <a:off x="8588333" y="4608221"/>
            <a:ext cx="1373410" cy="761796"/>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Flèche vers le bas 24"/>
          <p:cNvSpPr/>
          <p:nvPr/>
        </p:nvSpPr>
        <p:spPr>
          <a:xfrm>
            <a:off x="4084187" y="4622569"/>
            <a:ext cx="1373410" cy="761796"/>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511426619"/>
      </p:ext>
    </p:extLst>
  </p:cSld>
  <p:clrMapOvr>
    <a:masterClrMapping/>
  </p:clrMapOvr>
  <mc:AlternateContent xmlns:mc="http://schemas.openxmlformats.org/markup-compatibility/2006" xmlns:p14="http://schemas.microsoft.com/office/powerpoint/2010/main">
    <mc:Choice Requires="p14">
      <p:transition spd="med" p14:dur="700" advTm="16922">
        <p:fade/>
      </p:transition>
    </mc:Choice>
    <mc:Fallback xmlns="">
      <p:transition spd="med" advTm="169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925679457"/>
              </p:ext>
            </p:extLst>
          </p:nvPr>
        </p:nvGraphicFramePr>
        <p:xfrm>
          <a:off x="60305" y="123569"/>
          <a:ext cx="11899557" cy="6582534"/>
        </p:xfrm>
        <a:graphic>
          <a:graphicData uri="http://schemas.openxmlformats.org/drawingml/2006/table">
            <a:tbl>
              <a:tblPr firstRow="1" bandRow="1">
                <a:tableStyleId>{93296810-A885-4BE3-A3E7-6D5BEEA58F35}</a:tableStyleId>
              </a:tblPr>
              <a:tblGrid>
                <a:gridCol w="3966519">
                  <a:extLst>
                    <a:ext uri="{9D8B030D-6E8A-4147-A177-3AD203B41FA5}">
                      <a16:colId xmlns:a16="http://schemas.microsoft.com/office/drawing/2014/main" val="211693196"/>
                    </a:ext>
                  </a:extLst>
                </a:gridCol>
                <a:gridCol w="3966519">
                  <a:extLst>
                    <a:ext uri="{9D8B030D-6E8A-4147-A177-3AD203B41FA5}">
                      <a16:colId xmlns:a16="http://schemas.microsoft.com/office/drawing/2014/main" val="2790382912"/>
                    </a:ext>
                  </a:extLst>
                </a:gridCol>
                <a:gridCol w="3966519">
                  <a:extLst>
                    <a:ext uri="{9D8B030D-6E8A-4147-A177-3AD203B41FA5}">
                      <a16:colId xmlns:a16="http://schemas.microsoft.com/office/drawing/2014/main" val="3352186949"/>
                    </a:ext>
                  </a:extLst>
                </a:gridCol>
              </a:tblGrid>
              <a:tr h="488253">
                <a:tc gridSpan="3">
                  <a:txBody>
                    <a:bodyPr/>
                    <a:lstStyle/>
                    <a:p>
                      <a:pPr algn="ctr"/>
                      <a:r>
                        <a:rPr lang="fr-CA" sz="2800" dirty="0" smtClean="0"/>
                        <a:t>RESOURCES</a:t>
                      </a:r>
                      <a:endParaRPr lang="fr-CA" sz="2800" dirty="0">
                        <a:solidFill>
                          <a:schemeClr val="accent5">
                            <a:lumMod val="50000"/>
                          </a:schemeClr>
                        </a:solidFill>
                      </a:endParaRPr>
                    </a:p>
                  </a:txBody>
                  <a:tcPr/>
                </a:tc>
                <a:tc hMerge="1">
                  <a:txBody>
                    <a:bodyPr/>
                    <a:lstStyle/>
                    <a:p>
                      <a:endParaRPr lang="fr-CA" dirty="0"/>
                    </a:p>
                  </a:txBody>
                  <a:tcPr/>
                </a:tc>
                <a:tc hMerge="1">
                  <a:txBody>
                    <a:bodyPr/>
                    <a:lstStyle/>
                    <a:p>
                      <a:endParaRPr lang="fr-CA" dirty="0"/>
                    </a:p>
                  </a:txBody>
                  <a:tcPr/>
                </a:tc>
                <a:extLst>
                  <a:ext uri="{0D108BD9-81ED-4DB2-BD59-A6C34878D82A}">
                    <a16:rowId xmlns:a16="http://schemas.microsoft.com/office/drawing/2014/main" val="3204961781"/>
                  </a:ext>
                </a:extLst>
              </a:tr>
              <a:tr h="2648607">
                <a:tc>
                  <a:txBody>
                    <a:bodyPr/>
                    <a:lstStyle/>
                    <a:p>
                      <a:pPr algn="ctr"/>
                      <a:endParaRPr lang="fr-CA" dirty="0" smtClean="0"/>
                    </a:p>
                    <a:p>
                      <a:pPr algn="ctr"/>
                      <a:endParaRPr lang="fr-CA" dirty="0" smtClean="0"/>
                    </a:p>
                    <a:p>
                      <a:pPr algn="ctr"/>
                      <a:endParaRPr lang="fr-CA" dirty="0" smtClean="0"/>
                    </a:p>
                    <a:p>
                      <a:pPr algn="ctr"/>
                      <a:endParaRPr lang="fr-CA" dirty="0" smtClean="0"/>
                    </a:p>
                    <a:p>
                      <a:pPr algn="ctr"/>
                      <a:endParaRPr lang="fr-CA" dirty="0" smtClean="0"/>
                    </a:p>
                    <a:p>
                      <a:pPr algn="ctr"/>
                      <a:endParaRPr lang="fr-CA" dirty="0" smtClean="0"/>
                    </a:p>
                    <a:p>
                      <a:pPr algn="ctr"/>
                      <a:endParaRPr lang="fr-CA" dirty="0"/>
                    </a:p>
                  </a:txBody>
                  <a:tcPr/>
                </a:tc>
                <a:tc>
                  <a:txBody>
                    <a:bodyPr/>
                    <a:lstStyle/>
                    <a:p>
                      <a:pPr algn="ctr"/>
                      <a:endParaRPr lang="fr-CA" dirty="0"/>
                    </a:p>
                  </a:txBody>
                  <a:tcPr/>
                </a:tc>
                <a:tc>
                  <a:txBody>
                    <a:bodyPr/>
                    <a:lstStyle/>
                    <a:p>
                      <a:pPr algn="ctr"/>
                      <a:endParaRPr lang="fr-CA" dirty="0"/>
                    </a:p>
                  </a:txBody>
                  <a:tcPr/>
                </a:tc>
                <a:extLst>
                  <a:ext uri="{0D108BD9-81ED-4DB2-BD59-A6C34878D82A}">
                    <a16:rowId xmlns:a16="http://schemas.microsoft.com/office/drawing/2014/main" val="1165595346"/>
                  </a:ext>
                </a:extLst>
              </a:tr>
              <a:tr h="488253">
                <a:tc>
                  <a:txBody>
                    <a:bodyPr/>
                    <a:lstStyle/>
                    <a:p>
                      <a:pPr algn="ctr"/>
                      <a:r>
                        <a:rPr lang="fr-CA" baseline="0" dirty="0" smtClean="0"/>
                        <a:t>ESL cycle 1 program</a:t>
                      </a:r>
                      <a:endParaRPr lang="fr-CA" dirty="0">
                        <a:solidFill>
                          <a:schemeClr val="accent5">
                            <a:lumMod val="50000"/>
                          </a:schemeClr>
                        </a:solidFill>
                      </a:endParaRPr>
                    </a:p>
                  </a:txBody>
                  <a:tcPr/>
                </a:tc>
                <a:tc>
                  <a:txBody>
                    <a:bodyPr/>
                    <a:lstStyle/>
                    <a:p>
                      <a:pPr algn="ctr"/>
                      <a:r>
                        <a:rPr lang="fr-CA" dirty="0" smtClean="0"/>
                        <a:t>ESL</a:t>
                      </a:r>
                      <a:r>
                        <a:rPr lang="fr-CA" baseline="0" dirty="0" smtClean="0"/>
                        <a:t> cycles 2 &amp; 3 program</a:t>
                      </a:r>
                      <a:endParaRPr lang="fr-CA" dirty="0"/>
                    </a:p>
                  </a:txBody>
                  <a:tcPr/>
                </a:tc>
                <a:tc>
                  <a:txBody>
                    <a:bodyPr/>
                    <a:lstStyle/>
                    <a:p>
                      <a:pPr algn="ctr"/>
                      <a:r>
                        <a:rPr lang="fr-CA" dirty="0" smtClean="0"/>
                        <a:t>Framework</a:t>
                      </a:r>
                      <a:r>
                        <a:rPr lang="fr-CA" baseline="0" dirty="0" smtClean="0"/>
                        <a:t> for the </a:t>
                      </a:r>
                      <a:r>
                        <a:rPr lang="fr-CA" baseline="0" dirty="0" err="1" smtClean="0"/>
                        <a:t>evaluation</a:t>
                      </a:r>
                      <a:r>
                        <a:rPr lang="fr-CA" baseline="0" dirty="0" smtClean="0"/>
                        <a:t> of </a:t>
                      </a:r>
                      <a:r>
                        <a:rPr lang="fr-CA" baseline="0" dirty="0" err="1" smtClean="0"/>
                        <a:t>learning</a:t>
                      </a:r>
                      <a:endParaRPr lang="fr-CA" dirty="0"/>
                    </a:p>
                  </a:txBody>
                  <a:tcPr/>
                </a:tc>
                <a:extLst>
                  <a:ext uri="{0D108BD9-81ED-4DB2-BD59-A6C34878D82A}">
                    <a16:rowId xmlns:a16="http://schemas.microsoft.com/office/drawing/2014/main" val="3374273208"/>
                  </a:ext>
                </a:extLst>
              </a:tr>
              <a:tr h="2287434">
                <a:tc>
                  <a:txBody>
                    <a:bodyPr/>
                    <a:lstStyle/>
                    <a:p>
                      <a:pPr algn="ctr"/>
                      <a:endParaRPr lang="fr-CA" dirty="0" smtClean="0"/>
                    </a:p>
                    <a:p>
                      <a:pPr algn="ctr"/>
                      <a:endParaRPr lang="fr-CA" dirty="0" smtClean="0"/>
                    </a:p>
                    <a:p>
                      <a:pPr algn="ctr"/>
                      <a:endParaRPr lang="fr-CA" dirty="0" smtClean="0"/>
                    </a:p>
                    <a:p>
                      <a:pPr algn="ctr"/>
                      <a:endParaRPr lang="fr-CA" dirty="0" smtClean="0"/>
                    </a:p>
                    <a:p>
                      <a:pPr algn="ctr"/>
                      <a:endParaRPr lang="fr-CA" dirty="0" smtClean="0"/>
                    </a:p>
                  </a:txBody>
                  <a:tcPr/>
                </a:tc>
                <a:tc>
                  <a:txBody>
                    <a:bodyPr/>
                    <a:lstStyle/>
                    <a:p>
                      <a:pPr algn="ctr"/>
                      <a:endParaRPr lang="fr-CA" dirty="0"/>
                    </a:p>
                  </a:txBody>
                  <a:tcPr/>
                </a:tc>
                <a:tc>
                  <a:txBody>
                    <a:bodyPr/>
                    <a:lstStyle/>
                    <a:p>
                      <a:pPr algn="ctr"/>
                      <a:endParaRPr lang="fr-CA" dirty="0"/>
                    </a:p>
                  </a:txBody>
                  <a:tcPr/>
                </a:tc>
                <a:extLst>
                  <a:ext uri="{0D108BD9-81ED-4DB2-BD59-A6C34878D82A}">
                    <a16:rowId xmlns:a16="http://schemas.microsoft.com/office/drawing/2014/main" val="767519225"/>
                  </a:ext>
                </a:extLst>
              </a:tr>
              <a:tr h="488253">
                <a:tc>
                  <a:txBody>
                    <a:bodyPr/>
                    <a:lstStyle/>
                    <a:p>
                      <a:pPr algn="ctr"/>
                      <a:r>
                        <a:rPr lang="fr-CA" dirty="0" smtClean="0"/>
                        <a:t>FREE</a:t>
                      </a:r>
                      <a:r>
                        <a:rPr lang="fr-CA" baseline="0" dirty="0" smtClean="0"/>
                        <a:t> CSDM NUMERIC RESOURCES</a:t>
                      </a:r>
                      <a:endParaRPr lang="fr-CA" dirty="0"/>
                    </a:p>
                  </a:txBody>
                  <a:tcPr/>
                </a:tc>
                <a:tc>
                  <a:txBody>
                    <a:bodyPr/>
                    <a:lstStyle/>
                    <a:p>
                      <a:pPr algn="ctr"/>
                      <a:r>
                        <a:rPr lang="fr-CA" smtClean="0"/>
                        <a:t>ESL MATTERS ELEMENTARY BLOG</a:t>
                      </a:r>
                      <a:endParaRPr lang="fr-CA"/>
                    </a:p>
                  </a:txBody>
                  <a:tcPr/>
                </a:tc>
                <a:tc>
                  <a:txBody>
                    <a:bodyPr/>
                    <a:lstStyle/>
                    <a:p>
                      <a:pPr algn="ctr"/>
                      <a:r>
                        <a:rPr lang="fr-CA" dirty="0" smtClean="0"/>
                        <a:t>Progression</a:t>
                      </a:r>
                      <a:r>
                        <a:rPr lang="fr-CA" baseline="0" dirty="0" smtClean="0"/>
                        <a:t> of </a:t>
                      </a:r>
                      <a:r>
                        <a:rPr lang="fr-CA" baseline="0" dirty="0" err="1" smtClean="0"/>
                        <a:t>learning</a:t>
                      </a:r>
                      <a:r>
                        <a:rPr lang="fr-CA" baseline="0" dirty="0" smtClean="0"/>
                        <a:t> </a:t>
                      </a:r>
                      <a:endParaRPr lang="fr-CA" dirty="0"/>
                    </a:p>
                  </a:txBody>
                  <a:tcPr/>
                </a:tc>
                <a:extLst>
                  <a:ext uri="{0D108BD9-81ED-4DB2-BD59-A6C34878D82A}">
                    <a16:rowId xmlns:a16="http://schemas.microsoft.com/office/drawing/2014/main" val="2167860424"/>
                  </a:ext>
                </a:extLst>
              </a:tr>
            </a:tbl>
          </a:graphicData>
        </a:graphic>
      </p:graphicFrame>
      <p:pic>
        <p:nvPicPr>
          <p:cNvPr id="3" name="Image 2">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4938" y="4061939"/>
            <a:ext cx="3581526" cy="2163410"/>
          </a:xfrm>
          <a:prstGeom prst="rect">
            <a:avLst/>
          </a:prstGeom>
        </p:spPr>
      </p:pic>
      <p:pic>
        <p:nvPicPr>
          <p:cNvPr id="8" name="Image 7">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923" y="4369691"/>
            <a:ext cx="3887591" cy="1351097"/>
          </a:xfrm>
          <a:prstGeom prst="rect">
            <a:avLst/>
          </a:prstGeom>
        </p:spPr>
      </p:pic>
      <p:pic>
        <p:nvPicPr>
          <p:cNvPr id="11" name="Image 10">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556" y="697305"/>
            <a:ext cx="3181133" cy="2476890"/>
          </a:xfrm>
          <a:prstGeom prst="rect">
            <a:avLst/>
          </a:prstGeom>
        </p:spPr>
      </p:pic>
      <p:pic>
        <p:nvPicPr>
          <p:cNvPr id="12" name="Image 11">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2324" y="931576"/>
            <a:ext cx="3084812" cy="2084580"/>
          </a:xfrm>
          <a:prstGeom prst="rect">
            <a:avLst/>
          </a:prstGeom>
        </p:spPr>
      </p:pic>
      <p:pic>
        <p:nvPicPr>
          <p:cNvPr id="14" name="Image 13">
            <a:hlinkClick r:id="rId13"/>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44201" y="921432"/>
            <a:ext cx="3239069" cy="2028636"/>
          </a:xfrm>
          <a:prstGeom prst="rect">
            <a:avLst/>
          </a:prstGeom>
        </p:spPr>
      </p:pic>
      <p:pic>
        <p:nvPicPr>
          <p:cNvPr id="15" name="Image 14">
            <a:hlinkClick r:id="rId15"/>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30100" y="4125172"/>
            <a:ext cx="2299269" cy="1781123"/>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87131607"/>
      </p:ext>
    </p:extLst>
  </p:cSld>
  <p:clrMapOvr>
    <a:masterClrMapping/>
  </p:clrMapOvr>
  <mc:AlternateContent xmlns:mc="http://schemas.openxmlformats.org/markup-compatibility/2006" xmlns:p14="http://schemas.microsoft.com/office/powerpoint/2010/main">
    <mc:Choice Requires="p14">
      <p:transition spd="slow" p14:dur="2000" advTm="6655"/>
    </mc:Choice>
    <mc:Fallback xmlns="">
      <p:transition spd="slow" advTm="6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D385D05-BA96-7148-BC86-72F7F6EBC89E}"/>
              </a:ext>
            </a:extLst>
          </p:cNvPr>
          <p:cNvSpPr>
            <a:spLocks noGrp="1"/>
          </p:cNvSpPr>
          <p:nvPr>
            <p:ph type="sldNum" sz="quarter" idx="12"/>
          </p:nvPr>
        </p:nvSpPr>
        <p:spPr/>
        <p:txBody>
          <a:bodyPr/>
          <a:lstStyle/>
          <a:p>
            <a:fld id="{22CC0EA1-96B2-46A6-A46E-B3961A9D68C1}" type="slidenum">
              <a:rPr lang="fr-FR" smtClean="0"/>
              <a:t>34</a:t>
            </a:fld>
            <a:endParaRPr lang="fr-FR"/>
          </a:p>
        </p:txBody>
      </p:sp>
      <p:pic>
        <p:nvPicPr>
          <p:cNvPr id="6" name="Image 5">
            <a:extLst>
              <a:ext uri="{FF2B5EF4-FFF2-40B4-BE49-F238E27FC236}">
                <a16:creationId xmlns:a16="http://schemas.microsoft.com/office/drawing/2014/main" id="{2DE33D84-9241-7A43-86D5-BEEE0F0590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193" y="4232234"/>
            <a:ext cx="5330558" cy="2247035"/>
          </a:xfrm>
          <a:prstGeom prst="rect">
            <a:avLst/>
          </a:prstGeom>
        </p:spPr>
      </p:pic>
      <p:sp>
        <p:nvSpPr>
          <p:cNvPr id="5" name="ZoneTexte 4"/>
          <p:cNvSpPr txBox="1"/>
          <p:nvPr/>
        </p:nvSpPr>
        <p:spPr>
          <a:xfrm flipH="1">
            <a:off x="1827365" y="444664"/>
            <a:ext cx="9687339" cy="3662541"/>
          </a:xfrm>
          <a:prstGeom prst="rect">
            <a:avLst/>
          </a:prstGeom>
          <a:solidFill>
            <a:srgbClr val="00CCFF"/>
          </a:solidFill>
        </p:spPr>
        <p:txBody>
          <a:bodyPr wrap="square" rtlCol="0">
            <a:spAutoFit/>
          </a:bodyPr>
          <a:lstStyle/>
          <a:p>
            <a:endParaRPr lang="fr-CA" sz="2800" dirty="0" smtClean="0"/>
          </a:p>
          <a:p>
            <a:r>
              <a:rPr lang="fr-CA" sz="3600" dirty="0" smtClean="0">
                <a:solidFill>
                  <a:schemeClr val="accent5">
                    <a:lumMod val="50000"/>
                  </a:schemeClr>
                </a:solidFill>
              </a:rPr>
              <a:t>For more information:</a:t>
            </a:r>
          </a:p>
          <a:p>
            <a:endParaRPr lang="fr-CA" sz="2800" dirty="0" smtClean="0">
              <a:solidFill>
                <a:schemeClr val="accent5">
                  <a:lumMod val="50000"/>
                </a:schemeClr>
              </a:solidFill>
            </a:endParaRPr>
          </a:p>
          <a:p>
            <a:r>
              <a:rPr lang="fr-CA" sz="2800" dirty="0" err="1" smtClean="0">
                <a:solidFill>
                  <a:schemeClr val="accent5">
                    <a:lumMod val="50000"/>
                  </a:schemeClr>
                </a:solidFill>
              </a:rPr>
              <a:t>Elementary</a:t>
            </a:r>
            <a:r>
              <a:rPr lang="fr-CA" sz="2800" dirty="0" smtClean="0">
                <a:solidFill>
                  <a:schemeClr val="accent5">
                    <a:lumMod val="50000"/>
                  </a:schemeClr>
                </a:solidFill>
              </a:rPr>
              <a:t> ESL </a:t>
            </a:r>
            <a:r>
              <a:rPr lang="fr-CA" sz="2800" dirty="0" err="1" smtClean="0">
                <a:solidFill>
                  <a:schemeClr val="accent5">
                    <a:lumMod val="50000"/>
                  </a:schemeClr>
                </a:solidFill>
              </a:rPr>
              <a:t>pedagogical</a:t>
            </a:r>
            <a:r>
              <a:rPr lang="fr-CA" sz="2800" dirty="0" smtClean="0">
                <a:solidFill>
                  <a:schemeClr val="accent5">
                    <a:lumMod val="50000"/>
                  </a:schemeClr>
                </a:solidFill>
              </a:rPr>
              <a:t> </a:t>
            </a:r>
            <a:r>
              <a:rPr lang="fr-CA" sz="2800" dirty="0" err="1" smtClean="0">
                <a:solidFill>
                  <a:schemeClr val="accent5">
                    <a:lumMod val="50000"/>
                  </a:schemeClr>
                </a:solidFill>
              </a:rPr>
              <a:t>counsellor</a:t>
            </a:r>
            <a:endParaRPr lang="fr-CA" sz="2800" dirty="0" smtClean="0">
              <a:solidFill>
                <a:schemeClr val="accent5">
                  <a:lumMod val="50000"/>
                </a:schemeClr>
              </a:solidFill>
            </a:endParaRPr>
          </a:p>
          <a:p>
            <a:r>
              <a:rPr lang="fr-CA" sz="2800" dirty="0" smtClean="0">
                <a:solidFill>
                  <a:schemeClr val="accent5">
                    <a:lumMod val="50000"/>
                  </a:schemeClr>
                </a:solidFill>
                <a:latin typeface="Arial Narrow" panose="020B0606020202030204" pitchFamily="34" charset="0"/>
              </a:rPr>
              <a:t>Bureau </a:t>
            </a:r>
            <a:r>
              <a:rPr lang="fr-CA" sz="2800" dirty="0">
                <a:solidFill>
                  <a:schemeClr val="accent5">
                    <a:lumMod val="50000"/>
                  </a:schemeClr>
                </a:solidFill>
                <a:latin typeface="Arial Narrow" panose="020B0606020202030204" pitchFamily="34" charset="0"/>
              </a:rPr>
              <a:t>de l’expertise et du déploiement pédagogique </a:t>
            </a:r>
            <a:r>
              <a:rPr lang="fr-CA" sz="2800" dirty="0" smtClean="0">
                <a:solidFill>
                  <a:schemeClr val="accent5">
                    <a:lumMod val="50000"/>
                  </a:schemeClr>
                </a:solidFill>
                <a:latin typeface="Arial Narrow" panose="020B0606020202030204" pitchFamily="34" charset="0"/>
              </a:rPr>
              <a:t>II</a:t>
            </a:r>
            <a:endParaRPr lang="fr-CA" sz="2800" dirty="0">
              <a:solidFill>
                <a:schemeClr val="accent5">
                  <a:lumMod val="50000"/>
                </a:schemeClr>
              </a:solidFill>
              <a:latin typeface="Arial Narrow" panose="020B0606020202030204" pitchFamily="34" charset="0"/>
            </a:endParaRPr>
          </a:p>
          <a:p>
            <a:r>
              <a:rPr lang="fr-CA" sz="2800" dirty="0" smtClean="0">
                <a:solidFill>
                  <a:schemeClr val="accent5">
                    <a:lumMod val="50000"/>
                  </a:schemeClr>
                </a:solidFill>
                <a:latin typeface="Arial Narrow" panose="020B0606020202030204" pitchFamily="34" charset="0"/>
              </a:rPr>
              <a:t>Services pédagogiques CSDM</a:t>
            </a:r>
          </a:p>
          <a:p>
            <a:endParaRPr lang="fr-CA" sz="2800" dirty="0">
              <a:solidFill>
                <a:schemeClr val="accent5">
                  <a:lumMod val="50000"/>
                </a:schemeClr>
              </a:solidFill>
            </a:endParaRPr>
          </a:p>
          <a:p>
            <a:r>
              <a:rPr lang="fr-CA" sz="2800" dirty="0">
                <a:solidFill>
                  <a:schemeClr val="accent5">
                    <a:lumMod val="50000"/>
                  </a:schemeClr>
                </a:solidFill>
              </a:rPr>
              <a:t>(514) 596-4220, </a:t>
            </a:r>
            <a:r>
              <a:rPr lang="fr-CA" sz="2800" dirty="0" smtClean="0">
                <a:solidFill>
                  <a:schemeClr val="accent5">
                    <a:lumMod val="50000"/>
                  </a:schemeClr>
                </a:solidFill>
              </a:rPr>
              <a:t>extension </a:t>
            </a:r>
            <a:r>
              <a:rPr lang="fr-CA" sz="2800" dirty="0">
                <a:solidFill>
                  <a:schemeClr val="accent5">
                    <a:lumMod val="50000"/>
                  </a:schemeClr>
                </a:solidFill>
              </a:rPr>
              <a:t>6155</a:t>
            </a:r>
            <a:r>
              <a:rPr lang="fr-CA" sz="2800" b="1" dirty="0">
                <a:solidFill>
                  <a:schemeClr val="accent5">
                    <a:lumMod val="50000"/>
                  </a:schemeClr>
                </a:solidFill>
              </a:rPr>
              <a:t> </a:t>
            </a:r>
            <a:endParaRPr lang="fr-CA" sz="2800" dirty="0">
              <a:solidFill>
                <a:schemeClr val="accent5">
                  <a:lumMod val="50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39488582"/>
      </p:ext>
    </p:extLst>
  </p:cSld>
  <p:clrMapOvr>
    <a:masterClrMapping/>
  </p:clrMapOvr>
  <mc:AlternateContent xmlns:mc="http://schemas.openxmlformats.org/markup-compatibility/2006" xmlns:p14="http://schemas.microsoft.com/office/powerpoint/2010/main">
    <mc:Choice Requires="p14">
      <p:transition spd="slow" p14:dur="2000" advTm="10764"/>
    </mc:Choice>
    <mc:Fallback xmlns="">
      <p:transition spd="slow" advTm="10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594984" y="143339"/>
            <a:ext cx="6251943" cy="1897072"/>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b="1" dirty="0" err="1" smtClean="0">
                <a:solidFill>
                  <a:schemeClr val="accent5">
                    <a:lumMod val="50000"/>
                  </a:schemeClr>
                </a:solidFill>
                <a:latin typeface="Calibri" panose="020F0502020204030204" pitchFamily="34" charset="0"/>
                <a:cs typeface="Calibri" panose="020F0502020204030204" pitchFamily="34" charset="0"/>
              </a:rPr>
              <a:t>Evaluation</a:t>
            </a:r>
            <a:r>
              <a:rPr lang="fr-CA" sz="3600" b="1" dirty="0" smtClean="0">
                <a:solidFill>
                  <a:schemeClr val="accent5">
                    <a:lumMod val="50000"/>
                  </a:schemeClr>
                </a:solidFill>
                <a:latin typeface="Calibri" panose="020F0502020204030204" pitchFamily="34" charset="0"/>
                <a:cs typeface="Calibri" panose="020F0502020204030204" pitchFamily="34" charset="0"/>
              </a:rPr>
              <a:t>:</a:t>
            </a:r>
          </a:p>
          <a:p>
            <a:pPr algn="ctr"/>
            <a:r>
              <a:rPr lang="fr-CA" sz="3600" b="1" dirty="0" smtClean="0">
                <a:solidFill>
                  <a:schemeClr val="accent5">
                    <a:lumMod val="50000"/>
                  </a:schemeClr>
                </a:solidFill>
                <a:latin typeface="Calibri" panose="020F0502020204030204" pitchFamily="34" charset="0"/>
                <a:cs typeface="Calibri" panose="020F0502020204030204" pitchFamily="34" charset="0"/>
              </a:rPr>
              <a:t>Support Learning</a:t>
            </a:r>
            <a:endParaRPr lang="fr-CA" sz="3600" b="1" dirty="0">
              <a:solidFill>
                <a:schemeClr val="accent5">
                  <a:lumMod val="50000"/>
                </a:schemeClr>
              </a:solidFill>
              <a:latin typeface="Calibri" panose="020F0502020204030204" pitchFamily="34" charset="0"/>
              <a:cs typeface="Calibri" panose="020F0502020204030204" pitchFamily="34" charset="0"/>
            </a:endParaRPr>
          </a:p>
        </p:txBody>
      </p:sp>
      <p:sp>
        <p:nvSpPr>
          <p:cNvPr id="3" name="Flèche droite 2"/>
          <p:cNvSpPr/>
          <p:nvPr/>
        </p:nvSpPr>
        <p:spPr>
          <a:xfrm rot="5400000">
            <a:off x="7044427" y="1791804"/>
            <a:ext cx="1888432" cy="255784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à coins arrondis 5"/>
          <p:cNvSpPr/>
          <p:nvPr/>
        </p:nvSpPr>
        <p:spPr>
          <a:xfrm>
            <a:off x="251791" y="4101043"/>
            <a:ext cx="5469164" cy="2025926"/>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err="1" smtClean="0">
                <a:solidFill>
                  <a:schemeClr val="accent5">
                    <a:lumMod val="50000"/>
                  </a:schemeClr>
                </a:solidFill>
              </a:rPr>
              <a:t>Clear</a:t>
            </a:r>
            <a:r>
              <a:rPr lang="fr-CA" sz="2400" b="1" dirty="0" smtClean="0">
                <a:solidFill>
                  <a:schemeClr val="accent5">
                    <a:lumMod val="50000"/>
                  </a:schemeClr>
                </a:solidFill>
              </a:rPr>
              <a:t> and </a:t>
            </a:r>
            <a:r>
              <a:rPr lang="fr-CA" sz="2400" b="1" dirty="0" err="1" smtClean="0">
                <a:solidFill>
                  <a:schemeClr val="accent5">
                    <a:lumMod val="50000"/>
                  </a:schemeClr>
                </a:solidFill>
              </a:rPr>
              <a:t>precise</a:t>
            </a:r>
            <a:r>
              <a:rPr lang="fr-CA" sz="2400" b="1" dirty="0" smtClean="0">
                <a:solidFill>
                  <a:schemeClr val="accent5">
                    <a:lumMod val="50000"/>
                  </a:schemeClr>
                </a:solidFill>
              </a:rPr>
              <a:t> communication of  </a:t>
            </a:r>
            <a:r>
              <a:rPr lang="fr-CA" sz="2400" b="1" dirty="0" err="1" smtClean="0">
                <a:solidFill>
                  <a:schemeClr val="accent5">
                    <a:lumMod val="50000"/>
                  </a:schemeClr>
                </a:solidFill>
              </a:rPr>
              <a:t>learning</a:t>
            </a:r>
            <a:r>
              <a:rPr lang="fr-CA" sz="2400" b="1" dirty="0" smtClean="0">
                <a:solidFill>
                  <a:schemeClr val="accent5">
                    <a:lumMod val="50000"/>
                  </a:schemeClr>
                </a:solidFill>
              </a:rPr>
              <a:t> goals and </a:t>
            </a:r>
            <a:r>
              <a:rPr lang="fr-CA" sz="2400" b="1" dirty="0" err="1" smtClean="0">
                <a:solidFill>
                  <a:schemeClr val="accent5">
                    <a:lumMod val="50000"/>
                  </a:schemeClr>
                </a:solidFill>
              </a:rPr>
              <a:t>evaluation</a:t>
            </a:r>
            <a:r>
              <a:rPr lang="fr-CA" sz="2400" b="1" dirty="0" smtClean="0">
                <a:solidFill>
                  <a:schemeClr val="accent5">
                    <a:lumMod val="50000"/>
                  </a:schemeClr>
                </a:solidFill>
              </a:rPr>
              <a:t> </a:t>
            </a:r>
            <a:r>
              <a:rPr lang="fr-CA" sz="2400" b="1" dirty="0" err="1" smtClean="0">
                <a:solidFill>
                  <a:schemeClr val="accent5">
                    <a:lumMod val="50000"/>
                  </a:schemeClr>
                </a:solidFill>
              </a:rPr>
              <a:t>criteria</a:t>
            </a:r>
            <a:r>
              <a:rPr lang="fr-CA" sz="2400" b="1" dirty="0" smtClean="0">
                <a:solidFill>
                  <a:schemeClr val="accent5">
                    <a:lumMod val="50000"/>
                  </a:schemeClr>
                </a:solidFill>
              </a:rPr>
              <a:t>.</a:t>
            </a:r>
            <a:endParaRPr lang="fr-CA" sz="2400" b="1" dirty="0">
              <a:solidFill>
                <a:schemeClr val="accent5">
                  <a:lumMod val="50000"/>
                </a:schemeClr>
              </a:solidFill>
            </a:endParaRPr>
          </a:p>
        </p:txBody>
      </p:sp>
      <p:sp>
        <p:nvSpPr>
          <p:cNvPr id="8" name="Rectangle à coins arrondis 7"/>
          <p:cNvSpPr/>
          <p:nvPr/>
        </p:nvSpPr>
        <p:spPr>
          <a:xfrm>
            <a:off x="5864196" y="4101043"/>
            <a:ext cx="5545134" cy="2025926"/>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err="1" smtClean="0">
                <a:solidFill>
                  <a:schemeClr val="accent5">
                    <a:lumMod val="50000"/>
                  </a:schemeClr>
                </a:solidFill>
              </a:rPr>
              <a:t>Varied</a:t>
            </a:r>
            <a:r>
              <a:rPr lang="fr-CA" sz="2400" b="1" dirty="0" smtClean="0">
                <a:solidFill>
                  <a:schemeClr val="accent5">
                    <a:lumMod val="50000"/>
                  </a:schemeClr>
                </a:solidFill>
              </a:rPr>
              <a:t> feedback </a:t>
            </a:r>
            <a:r>
              <a:rPr lang="fr-CA" sz="2400" b="1" dirty="0" err="1" smtClean="0">
                <a:solidFill>
                  <a:schemeClr val="accent5">
                    <a:lumMod val="50000"/>
                  </a:schemeClr>
                </a:solidFill>
              </a:rPr>
              <a:t>provided</a:t>
            </a:r>
            <a:r>
              <a:rPr lang="fr-CA" sz="2400" b="1" dirty="0" smtClean="0">
                <a:solidFill>
                  <a:schemeClr val="accent5">
                    <a:lumMod val="50000"/>
                  </a:schemeClr>
                </a:solidFill>
              </a:rPr>
              <a:t> to </a:t>
            </a:r>
            <a:r>
              <a:rPr lang="fr-CA" sz="2400" b="1" dirty="0" err="1" smtClean="0">
                <a:solidFill>
                  <a:schemeClr val="accent5">
                    <a:lumMod val="50000"/>
                  </a:schemeClr>
                </a:solidFill>
              </a:rPr>
              <a:t>students</a:t>
            </a:r>
            <a:r>
              <a:rPr lang="fr-CA" sz="2400" b="1" dirty="0" smtClean="0">
                <a:solidFill>
                  <a:schemeClr val="accent5">
                    <a:lumMod val="50000"/>
                  </a:schemeClr>
                </a:solidFill>
              </a:rPr>
              <a:t>, </a:t>
            </a:r>
            <a:r>
              <a:rPr lang="fr-CA" sz="2400" b="1" dirty="0" err="1" smtClean="0">
                <a:solidFill>
                  <a:schemeClr val="accent5">
                    <a:lumMod val="50000"/>
                  </a:schemeClr>
                </a:solidFill>
              </a:rPr>
              <a:t>with</a:t>
            </a:r>
            <a:r>
              <a:rPr lang="fr-CA" sz="2400" b="1" dirty="0" smtClean="0">
                <a:solidFill>
                  <a:schemeClr val="accent5">
                    <a:lumMod val="50000"/>
                  </a:schemeClr>
                </a:solidFill>
              </a:rPr>
              <a:t> </a:t>
            </a:r>
            <a:r>
              <a:rPr lang="fr-CA" sz="2400" b="1" dirty="0" err="1" smtClean="0">
                <a:solidFill>
                  <a:schemeClr val="accent5">
                    <a:lumMod val="50000"/>
                  </a:schemeClr>
                </a:solidFill>
              </a:rPr>
              <a:t>opportunities</a:t>
            </a:r>
            <a:r>
              <a:rPr lang="fr-CA" sz="2400" b="1" dirty="0" smtClean="0">
                <a:solidFill>
                  <a:schemeClr val="accent5">
                    <a:lumMod val="50000"/>
                  </a:schemeClr>
                </a:solidFill>
              </a:rPr>
              <a:t> for </a:t>
            </a:r>
            <a:r>
              <a:rPr lang="fr-CA" sz="2400" b="1" dirty="0" err="1" smtClean="0">
                <a:solidFill>
                  <a:schemeClr val="accent5">
                    <a:lumMod val="50000"/>
                  </a:schemeClr>
                </a:solidFill>
              </a:rPr>
              <a:t>them</a:t>
            </a:r>
            <a:r>
              <a:rPr lang="fr-CA" sz="2400" b="1" dirty="0" smtClean="0">
                <a:solidFill>
                  <a:schemeClr val="accent5">
                    <a:lumMod val="50000"/>
                  </a:schemeClr>
                </a:solidFill>
              </a:rPr>
              <a:t> to correct </a:t>
            </a:r>
            <a:r>
              <a:rPr lang="fr-CA" sz="2400" b="1" dirty="0" err="1" smtClean="0">
                <a:solidFill>
                  <a:schemeClr val="accent5">
                    <a:lumMod val="50000"/>
                  </a:schemeClr>
                </a:solidFill>
              </a:rPr>
              <a:t>their</a:t>
            </a:r>
            <a:r>
              <a:rPr lang="fr-CA" sz="2400" b="1" dirty="0" smtClean="0">
                <a:solidFill>
                  <a:schemeClr val="accent5">
                    <a:lumMod val="50000"/>
                  </a:schemeClr>
                </a:solidFill>
              </a:rPr>
              <a:t> manifestation of </a:t>
            </a:r>
            <a:r>
              <a:rPr lang="fr-CA" sz="2400" b="1" dirty="0" err="1" smtClean="0">
                <a:solidFill>
                  <a:schemeClr val="accent5">
                    <a:lumMod val="50000"/>
                  </a:schemeClr>
                </a:solidFill>
              </a:rPr>
              <a:t>understanding</a:t>
            </a:r>
            <a:r>
              <a:rPr lang="fr-CA" sz="2400" b="1" dirty="0" smtClean="0">
                <a:solidFill>
                  <a:schemeClr val="accent5">
                    <a:lumMod val="50000"/>
                  </a:schemeClr>
                </a:solidFill>
              </a:rPr>
              <a:t>.</a:t>
            </a:r>
            <a:endParaRPr lang="fr-CA" sz="2400" b="1" dirty="0">
              <a:solidFill>
                <a:schemeClr val="accent5">
                  <a:lumMod val="50000"/>
                </a:schemeClr>
              </a:solidFill>
            </a:endParaRPr>
          </a:p>
        </p:txBody>
      </p:sp>
      <p:sp>
        <p:nvSpPr>
          <p:cNvPr id="9" name="Flèche droite 8"/>
          <p:cNvSpPr/>
          <p:nvPr/>
        </p:nvSpPr>
        <p:spPr>
          <a:xfrm rot="5400000">
            <a:off x="2621273" y="1742376"/>
            <a:ext cx="1888430" cy="265670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46" name="Imag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43" y="6235700"/>
            <a:ext cx="1147814" cy="485023"/>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18076593"/>
      </p:ext>
    </p:extLst>
  </p:cSld>
  <p:clrMapOvr>
    <a:masterClrMapping/>
  </p:clrMapOvr>
  <mc:AlternateContent xmlns:mc="http://schemas.openxmlformats.org/markup-compatibility/2006" xmlns:p14="http://schemas.microsoft.com/office/powerpoint/2010/main">
    <mc:Choice Requires="p14">
      <p:transition spd="med" p14:dur="700" advTm="23580">
        <p:fade/>
      </p:transition>
    </mc:Choice>
    <mc:Fallback xmlns="">
      <p:transition spd="med" advTm="235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bldLst>
      <p:bldP spid="2" grpId="0" animBg="1"/>
      <p:bldP spid="3" grpId="0" animBg="1"/>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617844" y="242693"/>
            <a:ext cx="4830263" cy="2049934"/>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b="1" dirty="0" err="1">
                <a:solidFill>
                  <a:schemeClr val="accent1">
                    <a:lumMod val="50000"/>
                  </a:schemeClr>
                </a:solidFill>
              </a:rPr>
              <a:t>E</a:t>
            </a:r>
            <a:r>
              <a:rPr lang="fr-CA" sz="3600" b="1" dirty="0" err="1" smtClean="0">
                <a:solidFill>
                  <a:schemeClr val="accent1">
                    <a:lumMod val="50000"/>
                  </a:schemeClr>
                </a:solidFill>
              </a:rPr>
              <a:t>valuation</a:t>
            </a:r>
            <a:r>
              <a:rPr lang="fr-CA" sz="3600" b="1" dirty="0" smtClean="0">
                <a:solidFill>
                  <a:schemeClr val="accent1">
                    <a:lumMod val="50000"/>
                  </a:schemeClr>
                </a:solidFill>
              </a:rPr>
              <a:t>:</a:t>
            </a:r>
          </a:p>
          <a:p>
            <a:pPr algn="ctr"/>
            <a:r>
              <a:rPr lang="fr-CA" sz="3600" b="1" dirty="0" err="1" smtClean="0">
                <a:solidFill>
                  <a:schemeClr val="accent1">
                    <a:lumMod val="50000"/>
                  </a:schemeClr>
                </a:solidFill>
              </a:rPr>
              <a:t>Certify</a:t>
            </a:r>
            <a:r>
              <a:rPr lang="fr-CA" sz="3600" b="1" dirty="0" smtClean="0">
                <a:solidFill>
                  <a:schemeClr val="accent1">
                    <a:lumMod val="50000"/>
                  </a:schemeClr>
                </a:solidFill>
              </a:rPr>
              <a:t> Learning</a:t>
            </a:r>
            <a:endParaRPr lang="fr-CA" sz="3600" b="1" dirty="0">
              <a:solidFill>
                <a:schemeClr val="accent1">
                  <a:lumMod val="50000"/>
                </a:schemeClr>
              </a:solidFill>
            </a:endParaRPr>
          </a:p>
        </p:txBody>
      </p:sp>
      <p:sp>
        <p:nvSpPr>
          <p:cNvPr id="3" name="Flèche droite 2"/>
          <p:cNvSpPr/>
          <p:nvPr/>
        </p:nvSpPr>
        <p:spPr>
          <a:xfrm rot="5400000">
            <a:off x="5009900" y="1920671"/>
            <a:ext cx="2046149" cy="307443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à coins arrondis 5"/>
          <p:cNvSpPr/>
          <p:nvPr/>
        </p:nvSpPr>
        <p:spPr>
          <a:xfrm>
            <a:off x="3286539" y="4623153"/>
            <a:ext cx="5492872" cy="1865936"/>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smtClean="0">
                <a:solidFill>
                  <a:schemeClr val="accent5">
                    <a:lumMod val="50000"/>
                  </a:schemeClr>
                </a:solidFill>
              </a:rPr>
              <a:t>A grade or marker of </a:t>
            </a:r>
            <a:r>
              <a:rPr lang="fr-CA" sz="2800" b="1" dirty="0" err="1" smtClean="0">
                <a:solidFill>
                  <a:schemeClr val="accent5">
                    <a:lumMod val="50000"/>
                  </a:schemeClr>
                </a:solidFill>
              </a:rPr>
              <a:t>achievement</a:t>
            </a:r>
            <a:r>
              <a:rPr lang="fr-CA" sz="2800" b="1" dirty="0" smtClean="0">
                <a:solidFill>
                  <a:schemeClr val="accent5">
                    <a:lumMod val="50000"/>
                  </a:schemeClr>
                </a:solidFill>
              </a:rPr>
              <a:t> </a:t>
            </a:r>
            <a:r>
              <a:rPr lang="fr-CA" sz="2800" b="1" dirty="0" err="1" smtClean="0">
                <a:solidFill>
                  <a:schemeClr val="accent5">
                    <a:lumMod val="50000"/>
                  </a:schemeClr>
                </a:solidFill>
              </a:rPr>
              <a:t>is</a:t>
            </a:r>
            <a:r>
              <a:rPr lang="fr-CA" sz="2800" b="1" dirty="0" smtClean="0">
                <a:solidFill>
                  <a:schemeClr val="accent5">
                    <a:lumMod val="50000"/>
                  </a:schemeClr>
                </a:solidFill>
              </a:rPr>
              <a:t> </a:t>
            </a:r>
            <a:r>
              <a:rPr lang="fr-CA" sz="2800" b="1" dirty="0" err="1" smtClean="0">
                <a:solidFill>
                  <a:schemeClr val="accent5">
                    <a:lumMod val="50000"/>
                  </a:schemeClr>
                </a:solidFill>
              </a:rPr>
              <a:t>applied</a:t>
            </a:r>
            <a:r>
              <a:rPr lang="fr-CA" sz="2800" b="1" dirty="0" smtClean="0">
                <a:solidFill>
                  <a:schemeClr val="accent5">
                    <a:lumMod val="50000"/>
                  </a:schemeClr>
                </a:solidFill>
              </a:rPr>
              <a:t> to </a:t>
            </a:r>
            <a:r>
              <a:rPr lang="fr-CA" sz="2800" b="1" dirty="0" err="1" smtClean="0">
                <a:solidFill>
                  <a:schemeClr val="accent5">
                    <a:lumMod val="50000"/>
                  </a:schemeClr>
                </a:solidFill>
              </a:rPr>
              <a:t>recognize</a:t>
            </a:r>
            <a:r>
              <a:rPr lang="fr-CA" sz="2800" b="1" dirty="0" smtClean="0">
                <a:solidFill>
                  <a:schemeClr val="accent5">
                    <a:lumMod val="50000"/>
                  </a:schemeClr>
                </a:solidFill>
              </a:rPr>
              <a:t> </a:t>
            </a:r>
            <a:r>
              <a:rPr lang="fr-CA" sz="2800" b="1" dirty="0" err="1" smtClean="0">
                <a:solidFill>
                  <a:schemeClr val="accent5">
                    <a:lumMod val="50000"/>
                  </a:schemeClr>
                </a:solidFill>
              </a:rPr>
              <a:t>competency</a:t>
            </a:r>
            <a:r>
              <a:rPr lang="fr-CA" sz="2800" b="1" dirty="0" smtClean="0">
                <a:solidFill>
                  <a:schemeClr val="accent5">
                    <a:lumMod val="50000"/>
                  </a:schemeClr>
                </a:solidFill>
              </a:rPr>
              <a:t> </a:t>
            </a:r>
            <a:r>
              <a:rPr lang="fr-CA" sz="2800" b="1" dirty="0" err="1" smtClean="0">
                <a:solidFill>
                  <a:schemeClr val="accent5">
                    <a:lumMod val="50000"/>
                  </a:schemeClr>
                </a:solidFill>
              </a:rPr>
              <a:t>development</a:t>
            </a:r>
            <a:endParaRPr lang="fr-CA" sz="2800" b="1" dirty="0">
              <a:solidFill>
                <a:schemeClr val="accent1">
                  <a:lumMod val="50000"/>
                </a:schemeClr>
              </a:solidFill>
            </a:endParaRPr>
          </a:p>
          <a:p>
            <a:pPr algn="ctr"/>
            <a:endParaRPr lang="fr-CA" sz="2800" b="1" dirty="0">
              <a:solidFill>
                <a:schemeClr val="accent5">
                  <a:lumMod val="50000"/>
                </a:schemeClr>
              </a:solidFill>
            </a:endParaRPr>
          </a:p>
        </p:txBody>
      </p:sp>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567" y="6246577"/>
            <a:ext cx="1147814" cy="485023"/>
          </a:xfrm>
          <a:prstGeom prst="rect">
            <a:avLst/>
          </a:prstGeom>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822872043"/>
      </p:ext>
    </p:extLst>
  </p:cSld>
  <p:clrMapOvr>
    <a:masterClrMapping/>
  </p:clrMapOvr>
  <mc:AlternateContent xmlns:mc="http://schemas.openxmlformats.org/markup-compatibility/2006" xmlns:p14="http://schemas.microsoft.com/office/powerpoint/2010/main">
    <mc:Choice Requires="p14">
      <p:transition spd="med" p14:dur="700" advTm="12079">
        <p:fade/>
      </p:transition>
    </mc:Choice>
    <mc:Fallback xmlns="">
      <p:transition spd="med" advTm="120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0"/>
                </p:tgtEl>
              </p:cMediaNode>
            </p:audio>
          </p:childTnLst>
        </p:cTn>
      </p:par>
    </p:tnLst>
    <p:bldLst>
      <p:bldP spid="2" grpId="0" animBg="1"/>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à coins arrondis 27"/>
          <p:cNvSpPr/>
          <p:nvPr/>
        </p:nvSpPr>
        <p:spPr>
          <a:xfrm>
            <a:off x="6929991" y="5175683"/>
            <a:ext cx="4240813" cy="1478154"/>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smtClean="0">
                <a:solidFill>
                  <a:schemeClr val="bg1"/>
                </a:solidFill>
              </a:rPr>
              <a:t>Recognition of </a:t>
            </a:r>
            <a:r>
              <a:rPr lang="fr-CA" sz="2800" b="1" dirty="0" err="1" smtClean="0">
                <a:solidFill>
                  <a:schemeClr val="bg1"/>
                </a:solidFill>
              </a:rPr>
              <a:t>competency</a:t>
            </a:r>
            <a:r>
              <a:rPr lang="fr-CA" sz="2800" b="1" dirty="0" smtClean="0">
                <a:solidFill>
                  <a:schemeClr val="bg1"/>
                </a:solidFill>
              </a:rPr>
              <a:t> </a:t>
            </a:r>
            <a:r>
              <a:rPr lang="fr-CA" sz="2800" b="1" dirty="0" err="1" smtClean="0">
                <a:solidFill>
                  <a:schemeClr val="bg1"/>
                </a:solidFill>
              </a:rPr>
              <a:t>development</a:t>
            </a:r>
            <a:endParaRPr lang="en-CA" sz="2800" b="1" dirty="0">
              <a:solidFill>
                <a:schemeClr val="bg1"/>
              </a:solidFill>
            </a:endParaRPr>
          </a:p>
        </p:txBody>
      </p:sp>
      <p:sp>
        <p:nvSpPr>
          <p:cNvPr id="2" name="Rectangle à coins arrondis 1"/>
          <p:cNvSpPr/>
          <p:nvPr/>
        </p:nvSpPr>
        <p:spPr>
          <a:xfrm>
            <a:off x="27585" y="2788415"/>
            <a:ext cx="1506872" cy="1780871"/>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The </a:t>
            </a:r>
            <a:r>
              <a:rPr lang="fr-CA" dirty="0" err="1" smtClean="0"/>
              <a:t>teacher</a:t>
            </a:r>
            <a:r>
              <a:rPr lang="fr-CA" dirty="0" smtClean="0"/>
              <a:t> plans </a:t>
            </a:r>
            <a:r>
              <a:rPr lang="fr-CA" dirty="0" err="1" smtClean="0"/>
              <a:t>classroom</a:t>
            </a:r>
            <a:r>
              <a:rPr lang="fr-CA" dirty="0" smtClean="0"/>
              <a:t> </a:t>
            </a:r>
            <a:r>
              <a:rPr lang="fr-CA" dirty="0" err="1" smtClean="0"/>
              <a:t>activities</a:t>
            </a:r>
            <a:endParaRPr lang="fr-CA" dirty="0"/>
          </a:p>
        </p:txBody>
      </p:sp>
      <p:sp>
        <p:nvSpPr>
          <p:cNvPr id="5" name="Rectangle à coins arrondis 4"/>
          <p:cNvSpPr/>
          <p:nvPr/>
        </p:nvSpPr>
        <p:spPr>
          <a:xfrm>
            <a:off x="1965837" y="2819861"/>
            <a:ext cx="1328763" cy="1726264"/>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err="1" smtClean="0"/>
              <a:t>Clasroom</a:t>
            </a:r>
            <a:r>
              <a:rPr lang="fr-CA" dirty="0" smtClean="0"/>
              <a:t> </a:t>
            </a:r>
            <a:r>
              <a:rPr lang="fr-CA" dirty="0" err="1" smtClean="0"/>
              <a:t>activities</a:t>
            </a:r>
            <a:r>
              <a:rPr lang="fr-CA" dirty="0" smtClean="0"/>
              <a:t> </a:t>
            </a:r>
            <a:r>
              <a:rPr lang="fr-CA" dirty="0" err="1" smtClean="0"/>
              <a:t>take</a:t>
            </a:r>
            <a:r>
              <a:rPr lang="fr-CA" dirty="0" smtClean="0"/>
              <a:t> place</a:t>
            </a:r>
          </a:p>
        </p:txBody>
      </p:sp>
      <p:sp>
        <p:nvSpPr>
          <p:cNvPr id="9" name="Rectangle à coins arrondis 8"/>
          <p:cNvSpPr/>
          <p:nvPr/>
        </p:nvSpPr>
        <p:spPr>
          <a:xfrm>
            <a:off x="3798998" y="2442667"/>
            <a:ext cx="1943789" cy="2126279"/>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The </a:t>
            </a:r>
            <a:r>
              <a:rPr lang="fr-CA" dirty="0" err="1" smtClean="0"/>
              <a:t>teacher</a:t>
            </a:r>
            <a:r>
              <a:rPr lang="fr-CA" dirty="0" smtClean="0"/>
              <a:t> </a:t>
            </a:r>
            <a:r>
              <a:rPr lang="fr-CA" dirty="0" err="1" smtClean="0"/>
              <a:t>provides</a:t>
            </a:r>
            <a:r>
              <a:rPr lang="fr-CA" dirty="0" smtClean="0"/>
              <a:t> feedback and </a:t>
            </a:r>
            <a:r>
              <a:rPr lang="fr-CA" dirty="0" err="1" smtClean="0"/>
              <a:t>students</a:t>
            </a:r>
            <a:r>
              <a:rPr lang="fr-CA" dirty="0" smtClean="0"/>
              <a:t> </a:t>
            </a:r>
            <a:r>
              <a:rPr lang="fr-CA" dirty="0" err="1" smtClean="0"/>
              <a:t>provide</a:t>
            </a:r>
            <a:r>
              <a:rPr lang="fr-CA" dirty="0" smtClean="0"/>
              <a:t> feedback</a:t>
            </a:r>
            <a:endParaRPr lang="fr-CA" dirty="0"/>
          </a:p>
          <a:p>
            <a:pPr algn="ctr"/>
            <a:endParaRPr lang="fr-CA" dirty="0"/>
          </a:p>
        </p:txBody>
      </p:sp>
      <p:sp>
        <p:nvSpPr>
          <p:cNvPr id="10" name="Rectangle à coins arrondis 9"/>
          <p:cNvSpPr/>
          <p:nvPr/>
        </p:nvSpPr>
        <p:spPr>
          <a:xfrm>
            <a:off x="6397417" y="2648032"/>
            <a:ext cx="1464339" cy="1921254"/>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The </a:t>
            </a:r>
            <a:r>
              <a:rPr lang="fr-CA" dirty="0" err="1" smtClean="0"/>
              <a:t>teacher</a:t>
            </a:r>
            <a:r>
              <a:rPr lang="fr-CA" dirty="0" smtClean="0"/>
              <a:t> </a:t>
            </a:r>
            <a:r>
              <a:rPr lang="fr-CA" dirty="0" err="1" smtClean="0"/>
              <a:t>adjusts</a:t>
            </a:r>
            <a:r>
              <a:rPr lang="fr-CA" dirty="0" smtClean="0"/>
              <a:t> content</a:t>
            </a:r>
          </a:p>
        </p:txBody>
      </p:sp>
      <p:sp>
        <p:nvSpPr>
          <p:cNvPr id="13" name="Flèche droite 12"/>
          <p:cNvSpPr/>
          <p:nvPr/>
        </p:nvSpPr>
        <p:spPr>
          <a:xfrm>
            <a:off x="5811696" y="3206650"/>
            <a:ext cx="529178" cy="1022263"/>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Flèche droite 14"/>
          <p:cNvSpPr/>
          <p:nvPr/>
        </p:nvSpPr>
        <p:spPr>
          <a:xfrm>
            <a:off x="1504034" y="3248707"/>
            <a:ext cx="504398" cy="938151"/>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à coins arrondis 16"/>
          <p:cNvSpPr/>
          <p:nvPr/>
        </p:nvSpPr>
        <p:spPr>
          <a:xfrm>
            <a:off x="8516386" y="2602117"/>
            <a:ext cx="1517305" cy="1966829"/>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The </a:t>
            </a:r>
            <a:r>
              <a:rPr lang="fr-CA" dirty="0" err="1" smtClean="0"/>
              <a:t>teacher</a:t>
            </a:r>
            <a:r>
              <a:rPr lang="fr-CA" dirty="0" smtClean="0"/>
              <a:t> plans </a:t>
            </a:r>
            <a:r>
              <a:rPr lang="fr-CA" dirty="0" err="1" smtClean="0"/>
              <a:t>evaluation</a:t>
            </a:r>
            <a:endParaRPr lang="fr-CA" dirty="0" smtClean="0"/>
          </a:p>
        </p:txBody>
      </p:sp>
      <p:sp>
        <p:nvSpPr>
          <p:cNvPr id="29" name="Flèche droite 28"/>
          <p:cNvSpPr/>
          <p:nvPr/>
        </p:nvSpPr>
        <p:spPr>
          <a:xfrm>
            <a:off x="10101348" y="3183905"/>
            <a:ext cx="534007" cy="1045007"/>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à coins arrondis 31"/>
          <p:cNvSpPr/>
          <p:nvPr/>
        </p:nvSpPr>
        <p:spPr>
          <a:xfrm>
            <a:off x="10688321" y="2746419"/>
            <a:ext cx="1467679" cy="1822527"/>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The </a:t>
            </a:r>
            <a:r>
              <a:rPr lang="fr-CA" dirty="0" err="1"/>
              <a:t>teacher</a:t>
            </a:r>
            <a:r>
              <a:rPr lang="fr-CA" dirty="0"/>
              <a:t> plans </a:t>
            </a:r>
            <a:r>
              <a:rPr lang="fr-CA" dirty="0" err="1"/>
              <a:t>classroom</a:t>
            </a:r>
            <a:r>
              <a:rPr lang="fr-CA" dirty="0"/>
              <a:t> </a:t>
            </a:r>
            <a:r>
              <a:rPr lang="fr-CA" dirty="0" err="1"/>
              <a:t>activities</a:t>
            </a:r>
            <a:endParaRPr lang="fr-CA" dirty="0"/>
          </a:p>
        </p:txBody>
      </p:sp>
      <p:sp>
        <p:nvSpPr>
          <p:cNvPr id="27" name="Rectangle à coins arrondis 26"/>
          <p:cNvSpPr/>
          <p:nvPr/>
        </p:nvSpPr>
        <p:spPr>
          <a:xfrm>
            <a:off x="2273789" y="5200562"/>
            <a:ext cx="4456754" cy="1478154"/>
          </a:xfrm>
          <a:prstGeom prst="roundRect">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b="1" dirty="0" smtClean="0">
                <a:solidFill>
                  <a:schemeClr val="bg1"/>
                </a:solidFill>
              </a:rPr>
              <a:t>Support Learning</a:t>
            </a:r>
            <a:endParaRPr lang="fr-CA" sz="2800" b="1" dirty="0">
              <a:solidFill>
                <a:schemeClr val="bg1"/>
              </a:solidFill>
            </a:endParaRPr>
          </a:p>
        </p:txBody>
      </p:sp>
      <p:sp>
        <p:nvSpPr>
          <p:cNvPr id="35" name="Ellipse 34"/>
          <p:cNvSpPr/>
          <p:nvPr/>
        </p:nvSpPr>
        <p:spPr>
          <a:xfrm>
            <a:off x="1126108" y="180975"/>
            <a:ext cx="4181475" cy="11716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TEACHING</a:t>
            </a:r>
            <a:endParaRPr lang="fr-CA" dirty="0"/>
          </a:p>
        </p:txBody>
      </p:sp>
      <p:sp>
        <p:nvSpPr>
          <p:cNvPr id="36" name="Ellipse 35"/>
          <p:cNvSpPr/>
          <p:nvPr/>
        </p:nvSpPr>
        <p:spPr>
          <a:xfrm>
            <a:off x="6508505" y="133988"/>
            <a:ext cx="4181475" cy="11716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EVALUATING</a:t>
            </a:r>
            <a:endParaRPr lang="fr-CA" dirty="0"/>
          </a:p>
        </p:txBody>
      </p:sp>
      <p:sp>
        <p:nvSpPr>
          <p:cNvPr id="38" name="Rectangle à coins arrondis 37"/>
          <p:cNvSpPr/>
          <p:nvPr/>
        </p:nvSpPr>
        <p:spPr>
          <a:xfrm>
            <a:off x="796338" y="29068"/>
            <a:ext cx="10490200" cy="2037712"/>
          </a:xfrm>
          <a:prstGeom prst="roundRect">
            <a:avLst/>
          </a:prstGeom>
          <a:solidFill>
            <a:srgbClr val="09A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800" u="sng" spc="50" dirty="0" smtClean="0">
                <a:ln w="9525" cmpd="sng">
                  <a:solidFill>
                    <a:schemeClr val="accent1"/>
                  </a:solidFill>
                  <a:prstDash val="solid"/>
                </a:ln>
                <a:solidFill>
                  <a:schemeClr val="accent5">
                    <a:lumMod val="20000"/>
                    <a:lumOff val="80000"/>
                  </a:schemeClr>
                </a:solidFill>
                <a:effectLst>
                  <a:glow rad="38100">
                    <a:schemeClr val="accent1">
                      <a:alpha val="40000"/>
                    </a:schemeClr>
                  </a:glow>
                </a:effectLst>
              </a:rPr>
              <a:t>THE TEACHING PROCESS</a:t>
            </a:r>
            <a:endParaRPr lang="fr-FR" sz="5800" u="sng" spc="50" dirty="0">
              <a:ln w="9525" cmpd="sng">
                <a:solidFill>
                  <a:schemeClr val="accent1"/>
                </a:solidFill>
                <a:prstDash val="solid"/>
              </a:ln>
              <a:solidFill>
                <a:schemeClr val="accent5">
                  <a:lumMod val="20000"/>
                  <a:lumOff val="80000"/>
                </a:schemeClr>
              </a:solidFill>
              <a:effectLst>
                <a:glow rad="38100">
                  <a:schemeClr val="accent1">
                    <a:alpha val="40000"/>
                  </a:schemeClr>
                </a:glow>
              </a:effectLst>
            </a:endParaRPr>
          </a:p>
        </p:txBody>
      </p:sp>
      <p:pic>
        <p:nvPicPr>
          <p:cNvPr id="40" name="Imag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653" y="6157077"/>
            <a:ext cx="1147814" cy="485023"/>
          </a:xfrm>
          <a:prstGeom prst="rect">
            <a:avLst/>
          </a:prstGeom>
        </p:spPr>
      </p:pic>
      <p:sp>
        <p:nvSpPr>
          <p:cNvPr id="3" name="Flèche droite 2"/>
          <p:cNvSpPr/>
          <p:nvPr/>
        </p:nvSpPr>
        <p:spPr>
          <a:xfrm>
            <a:off x="3328575" y="3248707"/>
            <a:ext cx="504398" cy="938151"/>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Flèche droite 13"/>
          <p:cNvSpPr/>
          <p:nvPr/>
        </p:nvSpPr>
        <p:spPr>
          <a:xfrm>
            <a:off x="7929413" y="3197928"/>
            <a:ext cx="508130" cy="1016962"/>
          </a:xfrm>
          <a:prstGeom prst="rightArrow">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Flèche vers le bas 41"/>
          <p:cNvSpPr/>
          <p:nvPr/>
        </p:nvSpPr>
        <p:spPr>
          <a:xfrm>
            <a:off x="8588333" y="4608221"/>
            <a:ext cx="1373410" cy="761796"/>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Flèche vers le bas 24"/>
          <p:cNvSpPr/>
          <p:nvPr/>
        </p:nvSpPr>
        <p:spPr>
          <a:xfrm>
            <a:off x="4084187" y="4622569"/>
            <a:ext cx="1373410" cy="761796"/>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765248798"/>
      </p:ext>
    </p:extLst>
  </p:cSld>
  <p:clrMapOvr>
    <a:masterClrMapping/>
  </p:clrMapOvr>
  <mc:AlternateContent xmlns:mc="http://schemas.openxmlformats.org/markup-compatibility/2006" xmlns:p14="http://schemas.microsoft.com/office/powerpoint/2010/main">
    <mc:Choice Requires="p14">
      <p:transition spd="med" p14:dur="700" advTm="34095">
        <p:fade/>
      </p:transition>
    </mc:Choice>
    <mc:Fallback xmlns="">
      <p:transition spd="med" advTm="340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5"/>
                                        </p:tgtEl>
                                        <p:attrNameLst>
                                          <p:attrName>ppt_w</p:attrName>
                                        </p:attrNameLst>
                                      </p:cBhvr>
                                      <p:tavLst>
                                        <p:tav tm="0">
                                          <p:val>
                                            <p:strVal val="ppt_w"/>
                                          </p:val>
                                        </p:tav>
                                        <p:tav tm="100000">
                                          <p:val>
                                            <p:fltVal val="0"/>
                                          </p:val>
                                        </p:tav>
                                      </p:tavLst>
                                    </p:anim>
                                    <p:anim calcmode="lin" valueType="num">
                                      <p:cBhvr>
                                        <p:cTn id="11" dur="1000"/>
                                        <p:tgtEl>
                                          <p:spTgt spid="35"/>
                                        </p:tgtEl>
                                        <p:attrNameLst>
                                          <p:attrName>ppt_h</p:attrName>
                                        </p:attrNameLst>
                                      </p:cBhvr>
                                      <p:tavLst>
                                        <p:tav tm="0">
                                          <p:val>
                                            <p:strVal val="ppt_h"/>
                                          </p:val>
                                        </p:tav>
                                        <p:tav tm="100000">
                                          <p:val>
                                            <p:fltVal val="0"/>
                                          </p:val>
                                        </p:tav>
                                      </p:tavLst>
                                    </p:anim>
                                    <p:anim calcmode="lin" valueType="num">
                                      <p:cBhvr>
                                        <p:cTn id="12" dur="1000"/>
                                        <p:tgtEl>
                                          <p:spTgt spid="35"/>
                                        </p:tgtEl>
                                        <p:attrNameLst>
                                          <p:attrName>style.rotation</p:attrName>
                                        </p:attrNameLst>
                                      </p:cBhvr>
                                      <p:tavLst>
                                        <p:tav tm="0">
                                          <p:val>
                                            <p:fltVal val="0"/>
                                          </p:val>
                                        </p:tav>
                                        <p:tav tm="100000">
                                          <p:val>
                                            <p:fltVal val="90"/>
                                          </p:val>
                                        </p:tav>
                                      </p:tavLst>
                                    </p:anim>
                                    <p:animEffect transition="out" filter="fade">
                                      <p:cBhvr>
                                        <p:cTn id="13" dur="1000"/>
                                        <p:tgtEl>
                                          <p:spTgt spid="35"/>
                                        </p:tgtEl>
                                      </p:cBhvr>
                                    </p:animEffect>
                                    <p:set>
                                      <p:cBhvr>
                                        <p:cTn id="14" dur="1" fill="hold">
                                          <p:stCondLst>
                                            <p:cond delay="999"/>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grpId="0" nodeType="clickEffect">
                                  <p:stCondLst>
                                    <p:cond delay="0"/>
                                  </p:stCondLst>
                                  <p:childTnLst>
                                    <p:anim calcmode="lin" valueType="num">
                                      <p:cBhvr>
                                        <p:cTn id="18" dur="1000"/>
                                        <p:tgtEl>
                                          <p:spTgt spid="36"/>
                                        </p:tgtEl>
                                        <p:attrNameLst>
                                          <p:attrName>ppt_w</p:attrName>
                                        </p:attrNameLst>
                                      </p:cBhvr>
                                      <p:tavLst>
                                        <p:tav tm="0">
                                          <p:val>
                                            <p:strVal val="ppt_w"/>
                                          </p:val>
                                        </p:tav>
                                        <p:tav tm="100000">
                                          <p:val>
                                            <p:fltVal val="0"/>
                                          </p:val>
                                        </p:tav>
                                      </p:tavLst>
                                    </p:anim>
                                    <p:anim calcmode="lin" valueType="num">
                                      <p:cBhvr>
                                        <p:cTn id="19" dur="1000"/>
                                        <p:tgtEl>
                                          <p:spTgt spid="36"/>
                                        </p:tgtEl>
                                        <p:attrNameLst>
                                          <p:attrName>ppt_h</p:attrName>
                                        </p:attrNameLst>
                                      </p:cBhvr>
                                      <p:tavLst>
                                        <p:tav tm="0">
                                          <p:val>
                                            <p:strVal val="ppt_h"/>
                                          </p:val>
                                        </p:tav>
                                        <p:tav tm="100000">
                                          <p:val>
                                            <p:fltVal val="0"/>
                                          </p:val>
                                        </p:tav>
                                      </p:tavLst>
                                    </p:anim>
                                    <p:anim calcmode="lin" valueType="num">
                                      <p:cBhvr>
                                        <p:cTn id="20" dur="1000"/>
                                        <p:tgtEl>
                                          <p:spTgt spid="36"/>
                                        </p:tgtEl>
                                        <p:attrNameLst>
                                          <p:attrName>style.rotation</p:attrName>
                                        </p:attrNameLst>
                                      </p:cBhvr>
                                      <p:tavLst>
                                        <p:tav tm="0">
                                          <p:val>
                                            <p:fltVal val="0"/>
                                          </p:val>
                                        </p:tav>
                                        <p:tav tm="100000">
                                          <p:val>
                                            <p:fltVal val="90"/>
                                          </p:val>
                                        </p:tav>
                                      </p:tavLst>
                                    </p:anim>
                                    <p:animEffect transition="out" filter="fade">
                                      <p:cBhvr>
                                        <p:cTn id="21" dur="1000"/>
                                        <p:tgtEl>
                                          <p:spTgt spid="36"/>
                                        </p:tgtEl>
                                      </p:cBhvr>
                                    </p:animEffect>
                                    <p:set>
                                      <p:cBhvr>
                                        <p:cTn id="22" dur="1" fill="hold">
                                          <p:stCondLst>
                                            <p:cond delay="999"/>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5" fill="hold" display="0">
                  <p:stCondLst>
                    <p:cond delay="indefinite"/>
                  </p:stCondLst>
                  <p:endCondLst>
                    <p:cond evt="onStopAudio" delay="0">
                      <p:tgtEl>
                        <p:sldTgt/>
                      </p:tgtEl>
                    </p:cond>
                  </p:endCondLst>
                </p:cTn>
                <p:tgtEl>
                  <p:spTgt spid="12"/>
                </p:tgtEl>
              </p:cMediaNode>
            </p:audio>
          </p:childTnLst>
        </p:cTn>
      </p:par>
    </p:tnLst>
    <p:bldLst>
      <p:bldP spid="28" grpId="0" animBg="1"/>
      <p:bldP spid="2" grpId="0" animBg="1"/>
      <p:bldP spid="5" grpId="0" animBg="1"/>
      <p:bldP spid="9" grpId="0" animBg="1"/>
      <p:bldP spid="10" grpId="0" animBg="1"/>
      <p:bldP spid="13" grpId="0" animBg="1"/>
      <p:bldP spid="15" grpId="0" animBg="1"/>
      <p:bldP spid="17" grpId="0" animBg="1"/>
      <p:bldP spid="29" grpId="0" animBg="1"/>
      <p:bldP spid="32" grpId="0" animBg="1"/>
      <p:bldP spid="27" grpId="0" animBg="1"/>
      <p:bldP spid="35" grpId="0" animBg="1"/>
      <p:bldP spid="36" grpId="0" animBg="1"/>
      <p:bldP spid="38" grpId="0" animBg="1"/>
      <p:bldP spid="3" grpId="0" animBg="1"/>
      <p:bldP spid="14" grpId="0" animBg="1"/>
      <p:bldP spid="42"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449" y="1310991"/>
            <a:ext cx="5645725" cy="2424544"/>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smtClean="0">
                <a:solidFill>
                  <a:schemeClr val="accent6">
                    <a:lumMod val="20000"/>
                    <a:lumOff val="80000"/>
                  </a:schemeClr>
                </a:solidFill>
              </a:rPr>
              <a:t>Reformulation</a:t>
            </a:r>
            <a:r>
              <a:rPr lang="fr-CA" sz="4000" dirty="0">
                <a:solidFill>
                  <a:schemeClr val="accent6">
                    <a:lumMod val="20000"/>
                    <a:lumOff val="80000"/>
                  </a:schemeClr>
                </a:solidFill>
              </a:rPr>
              <a:t> </a:t>
            </a:r>
            <a:r>
              <a:rPr lang="fr-CA" sz="4000" dirty="0" smtClean="0">
                <a:solidFill>
                  <a:schemeClr val="accent6">
                    <a:lumMod val="20000"/>
                    <a:lumOff val="80000"/>
                  </a:schemeClr>
                </a:solidFill>
              </a:rPr>
              <a:t>of the </a:t>
            </a:r>
            <a:r>
              <a:rPr lang="fr-CA" sz="4000" dirty="0" err="1" smtClean="0">
                <a:solidFill>
                  <a:schemeClr val="accent6">
                    <a:lumMod val="20000"/>
                    <a:lumOff val="80000"/>
                  </a:schemeClr>
                </a:solidFill>
              </a:rPr>
              <a:t>student’s</a:t>
            </a:r>
            <a:r>
              <a:rPr lang="fr-CA" sz="4000" dirty="0" smtClean="0">
                <a:solidFill>
                  <a:schemeClr val="accent6">
                    <a:lumMod val="20000"/>
                    <a:lumOff val="80000"/>
                  </a:schemeClr>
                </a:solidFill>
              </a:rPr>
              <a:t> </a:t>
            </a:r>
            <a:r>
              <a:rPr lang="fr-CA" sz="4000" dirty="0" err="1" smtClean="0">
                <a:solidFill>
                  <a:schemeClr val="accent6">
                    <a:lumMod val="20000"/>
                    <a:lumOff val="80000"/>
                  </a:schemeClr>
                </a:solidFill>
              </a:rPr>
              <a:t>utterances</a:t>
            </a:r>
            <a:endParaRPr lang="fr-CA" sz="4000" dirty="0" smtClean="0">
              <a:solidFill>
                <a:schemeClr val="accent6">
                  <a:lumMod val="20000"/>
                  <a:lumOff val="80000"/>
                </a:schemeClr>
              </a:solidFill>
            </a:endParaRPr>
          </a:p>
        </p:txBody>
      </p:sp>
      <p:sp>
        <p:nvSpPr>
          <p:cNvPr id="5" name="Titre 4"/>
          <p:cNvSpPr>
            <a:spLocks noGrp="1"/>
          </p:cNvSpPr>
          <p:nvPr>
            <p:ph type="title"/>
          </p:nvPr>
        </p:nvSpPr>
        <p:spPr>
          <a:xfrm>
            <a:off x="242454" y="365125"/>
            <a:ext cx="11811001" cy="757093"/>
          </a:xfrm>
          <a:ln>
            <a:noFill/>
          </a:ln>
        </p:spPr>
        <p:txBody>
          <a:bodyPr>
            <a:noAutofit/>
          </a:bodyPr>
          <a:lstStyle/>
          <a:p>
            <a:r>
              <a:rPr lang="fr-CA" sz="3600" b="1" dirty="0" smtClean="0">
                <a:solidFill>
                  <a:schemeClr val="accent1">
                    <a:lumMod val="50000"/>
                  </a:schemeClr>
                </a:solidFill>
              </a:rPr>
              <a:t>Feedback:</a:t>
            </a:r>
            <a:br>
              <a:rPr lang="fr-CA" sz="3600" b="1" dirty="0" smtClean="0">
                <a:solidFill>
                  <a:schemeClr val="accent1">
                    <a:lumMod val="50000"/>
                  </a:schemeClr>
                </a:solidFill>
              </a:rPr>
            </a:br>
            <a:r>
              <a:rPr lang="fr-CA" sz="3200" b="1" dirty="0" smtClean="0">
                <a:solidFill>
                  <a:schemeClr val="accent1">
                    <a:lumMod val="50000"/>
                  </a:schemeClr>
                </a:solidFill>
              </a:rPr>
              <a:t>essential communication to support </a:t>
            </a:r>
            <a:r>
              <a:rPr lang="fr-CA" sz="3200" b="1" dirty="0" err="1" smtClean="0">
                <a:solidFill>
                  <a:schemeClr val="accent1">
                    <a:lumMod val="50000"/>
                  </a:schemeClr>
                </a:solidFill>
              </a:rPr>
              <a:t>learning</a:t>
            </a:r>
            <a:r>
              <a:rPr lang="fr-CA" sz="3200" b="1" dirty="0" smtClean="0">
                <a:solidFill>
                  <a:schemeClr val="accent1">
                    <a:lumMod val="50000"/>
                  </a:schemeClr>
                </a:solidFill>
              </a:rPr>
              <a:t> of the </a:t>
            </a:r>
            <a:r>
              <a:rPr lang="fr-CA" sz="3200" b="1" dirty="0" err="1" smtClean="0">
                <a:solidFill>
                  <a:schemeClr val="accent1">
                    <a:lumMod val="50000"/>
                  </a:schemeClr>
                </a:solidFill>
              </a:rPr>
              <a:t>competencies</a:t>
            </a:r>
            <a:endParaRPr lang="fr-CA" sz="2800" b="1" dirty="0">
              <a:solidFill>
                <a:schemeClr val="accent1">
                  <a:lumMod val="50000"/>
                </a:schemeClr>
              </a:solidFill>
            </a:endParaRPr>
          </a:p>
        </p:txBody>
      </p:sp>
      <p:sp>
        <p:nvSpPr>
          <p:cNvPr id="9" name="Rectangle 8"/>
          <p:cNvSpPr/>
          <p:nvPr/>
        </p:nvSpPr>
        <p:spPr>
          <a:xfrm>
            <a:off x="242452" y="3728030"/>
            <a:ext cx="5645725" cy="24245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smtClean="0">
                <a:solidFill>
                  <a:schemeClr val="accent6">
                    <a:lumMod val="20000"/>
                    <a:lumOff val="80000"/>
                  </a:schemeClr>
                </a:solidFill>
              </a:rPr>
              <a:t>Feedback </a:t>
            </a:r>
            <a:r>
              <a:rPr lang="fr-CA" sz="4000" dirty="0" err="1" smtClean="0">
                <a:solidFill>
                  <a:schemeClr val="accent6">
                    <a:lumMod val="20000"/>
                    <a:lumOff val="80000"/>
                  </a:schemeClr>
                </a:solidFill>
              </a:rPr>
              <a:t>offering</a:t>
            </a:r>
            <a:r>
              <a:rPr lang="fr-CA" sz="4000" dirty="0" smtClean="0">
                <a:solidFill>
                  <a:schemeClr val="accent6">
                    <a:lumMod val="20000"/>
                    <a:lumOff val="80000"/>
                  </a:schemeClr>
                </a:solidFill>
              </a:rPr>
              <a:t> </a:t>
            </a:r>
            <a:r>
              <a:rPr lang="fr-CA" sz="4000" dirty="0" err="1" smtClean="0">
                <a:solidFill>
                  <a:schemeClr val="accent6">
                    <a:lumMod val="20000"/>
                    <a:lumOff val="80000"/>
                  </a:schemeClr>
                </a:solidFill>
              </a:rPr>
              <a:t>metalinguistic</a:t>
            </a:r>
            <a:r>
              <a:rPr lang="fr-CA" sz="4000" dirty="0" smtClean="0">
                <a:solidFill>
                  <a:schemeClr val="accent6">
                    <a:lumMod val="20000"/>
                    <a:lumOff val="80000"/>
                  </a:schemeClr>
                </a:solidFill>
              </a:rPr>
              <a:t> clues</a:t>
            </a:r>
            <a:endParaRPr lang="fr-CA" sz="4000" dirty="0">
              <a:solidFill>
                <a:schemeClr val="accent6">
                  <a:lumMod val="20000"/>
                  <a:lumOff val="80000"/>
                </a:schemeClr>
              </a:solidFill>
            </a:endParaRPr>
          </a:p>
        </p:txBody>
      </p:sp>
      <p:sp>
        <p:nvSpPr>
          <p:cNvPr id="10" name="Rectangle 9"/>
          <p:cNvSpPr/>
          <p:nvPr/>
        </p:nvSpPr>
        <p:spPr>
          <a:xfrm>
            <a:off x="5888178" y="3728030"/>
            <a:ext cx="5957457" cy="24245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400" dirty="0" err="1" smtClean="0">
                <a:solidFill>
                  <a:schemeClr val="accent6">
                    <a:lumMod val="20000"/>
                    <a:lumOff val="80000"/>
                  </a:schemeClr>
                </a:solidFill>
              </a:rPr>
              <a:t>Asking</a:t>
            </a:r>
            <a:r>
              <a:rPr lang="fr-CA" sz="4400" dirty="0" smtClean="0">
                <a:solidFill>
                  <a:schemeClr val="accent6">
                    <a:lumMod val="20000"/>
                    <a:lumOff val="80000"/>
                  </a:schemeClr>
                </a:solidFill>
              </a:rPr>
              <a:t> the </a:t>
            </a:r>
            <a:r>
              <a:rPr lang="fr-CA" sz="4400" dirty="0" err="1" smtClean="0">
                <a:solidFill>
                  <a:schemeClr val="accent6">
                    <a:lumMod val="20000"/>
                    <a:lumOff val="80000"/>
                  </a:schemeClr>
                </a:solidFill>
              </a:rPr>
              <a:t>student</a:t>
            </a:r>
            <a:r>
              <a:rPr lang="fr-CA" sz="4400" dirty="0" smtClean="0">
                <a:solidFill>
                  <a:schemeClr val="accent6">
                    <a:lumMod val="20000"/>
                    <a:lumOff val="80000"/>
                  </a:schemeClr>
                </a:solidFill>
              </a:rPr>
              <a:t> to </a:t>
            </a:r>
            <a:r>
              <a:rPr lang="fr-CA" sz="4400" dirty="0" err="1" smtClean="0">
                <a:solidFill>
                  <a:schemeClr val="accent6">
                    <a:lumMod val="20000"/>
                    <a:lumOff val="80000"/>
                  </a:schemeClr>
                </a:solidFill>
              </a:rPr>
              <a:t>clarify</a:t>
            </a:r>
            <a:r>
              <a:rPr lang="fr-CA" sz="4400" dirty="0" smtClean="0">
                <a:solidFill>
                  <a:schemeClr val="accent6">
                    <a:lumMod val="20000"/>
                    <a:lumOff val="80000"/>
                  </a:schemeClr>
                </a:solidFill>
              </a:rPr>
              <a:t> the </a:t>
            </a:r>
            <a:r>
              <a:rPr lang="fr-CA" sz="4400" dirty="0" err="1" smtClean="0">
                <a:solidFill>
                  <a:schemeClr val="accent6">
                    <a:lumMod val="20000"/>
                    <a:lumOff val="80000"/>
                  </a:schemeClr>
                </a:solidFill>
              </a:rPr>
              <a:t>utterance</a:t>
            </a:r>
            <a:endParaRPr lang="fr-CA" sz="4400" dirty="0">
              <a:solidFill>
                <a:schemeClr val="accent6">
                  <a:lumMod val="20000"/>
                  <a:lumOff val="80000"/>
                </a:schemeClr>
              </a:solidFill>
            </a:endParaRPr>
          </a:p>
        </p:txBody>
      </p:sp>
      <p:sp>
        <p:nvSpPr>
          <p:cNvPr id="11" name="Rectangle 10"/>
          <p:cNvSpPr/>
          <p:nvPr/>
        </p:nvSpPr>
        <p:spPr>
          <a:xfrm>
            <a:off x="5888179" y="1303486"/>
            <a:ext cx="5957456" cy="24245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smtClean="0">
                <a:solidFill>
                  <a:schemeClr val="accent6">
                    <a:lumMod val="20000"/>
                    <a:lumOff val="80000"/>
                  </a:schemeClr>
                </a:solidFill>
              </a:rPr>
              <a:t>Explicit correction of the </a:t>
            </a:r>
            <a:r>
              <a:rPr lang="fr-CA" sz="4000" dirty="0" err="1" smtClean="0">
                <a:solidFill>
                  <a:schemeClr val="accent6">
                    <a:lumMod val="20000"/>
                    <a:lumOff val="80000"/>
                  </a:schemeClr>
                </a:solidFill>
              </a:rPr>
              <a:t>student’s</a:t>
            </a:r>
            <a:r>
              <a:rPr lang="fr-CA" sz="4000" dirty="0" smtClean="0">
                <a:solidFill>
                  <a:schemeClr val="accent6">
                    <a:lumMod val="20000"/>
                    <a:lumOff val="80000"/>
                  </a:schemeClr>
                </a:solidFill>
              </a:rPr>
              <a:t> </a:t>
            </a:r>
            <a:r>
              <a:rPr lang="fr-CA" sz="4000" dirty="0" err="1" smtClean="0">
                <a:solidFill>
                  <a:schemeClr val="accent6">
                    <a:lumMod val="20000"/>
                    <a:lumOff val="80000"/>
                  </a:schemeClr>
                </a:solidFill>
              </a:rPr>
              <a:t>utterances</a:t>
            </a:r>
            <a:endParaRPr lang="fr-CA" sz="4000" dirty="0">
              <a:solidFill>
                <a:schemeClr val="accent6">
                  <a:lumMod val="20000"/>
                  <a:lumOff val="80000"/>
                </a:schemeClr>
              </a:solidFill>
            </a:endParaRPr>
          </a:p>
        </p:txBody>
      </p:sp>
      <p:sp>
        <p:nvSpPr>
          <p:cNvPr id="3" name="Rectangle 2"/>
          <p:cNvSpPr/>
          <p:nvPr/>
        </p:nvSpPr>
        <p:spPr>
          <a:xfrm>
            <a:off x="242451" y="1318495"/>
            <a:ext cx="11603182" cy="484909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295" y="6235700"/>
            <a:ext cx="1147814" cy="48502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48561100"/>
      </p:ext>
    </p:extLst>
  </p:cSld>
  <p:clrMapOvr>
    <a:masterClrMapping/>
  </p:clrMapOvr>
  <mc:AlternateContent xmlns:mc="http://schemas.openxmlformats.org/markup-compatibility/2006" xmlns:p14="http://schemas.microsoft.com/office/powerpoint/2010/main">
    <mc:Choice Requires="p14">
      <p:transition spd="med" p14:dur="700" advTm="17198">
        <p:fade/>
      </p:transition>
    </mc:Choice>
    <mc:Fallback xmlns="">
      <p:transition spd="med" advTm="171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5914" y="1311811"/>
            <a:ext cx="5645725" cy="2437003"/>
          </a:xfrm>
          <a:prstGeom prst="rect">
            <a:avLst/>
          </a:prstGeom>
          <a:solidFill>
            <a:srgbClr val="0894E2"/>
          </a:solidFill>
          <a:ln w="28575">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smtClean="0">
                <a:solidFill>
                  <a:schemeClr val="accent5">
                    <a:lumMod val="50000"/>
                  </a:schemeClr>
                </a:solidFill>
              </a:rPr>
              <a:t>Uses information </a:t>
            </a:r>
            <a:endParaRPr lang="fr-CA" sz="4000" dirty="0">
              <a:solidFill>
                <a:schemeClr val="accent5">
                  <a:lumMod val="50000"/>
                </a:schemeClr>
              </a:solidFill>
            </a:endParaRPr>
          </a:p>
        </p:txBody>
      </p:sp>
      <p:sp>
        <p:nvSpPr>
          <p:cNvPr id="7" name="Rectangle 6"/>
          <p:cNvSpPr/>
          <p:nvPr/>
        </p:nvSpPr>
        <p:spPr>
          <a:xfrm>
            <a:off x="6037113" y="3958935"/>
            <a:ext cx="5645725" cy="2479965"/>
          </a:xfrm>
          <a:prstGeom prst="rect">
            <a:avLst/>
          </a:prstGeom>
          <a:solidFill>
            <a:srgbClr val="09A3E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err="1" smtClean="0">
                <a:solidFill>
                  <a:schemeClr val="accent5">
                    <a:lumMod val="50000"/>
                  </a:schemeClr>
                </a:solidFill>
              </a:rPr>
              <a:t>Adopts</a:t>
            </a:r>
            <a:r>
              <a:rPr lang="fr-CA" sz="4000" dirty="0" smtClean="0">
                <a:solidFill>
                  <a:schemeClr val="accent5">
                    <a:lumMod val="50000"/>
                  </a:schemeClr>
                </a:solidFill>
              </a:rPr>
              <a:t> effective </a:t>
            </a:r>
            <a:r>
              <a:rPr lang="fr-CA" sz="4000" dirty="0" err="1" smtClean="0">
                <a:solidFill>
                  <a:schemeClr val="accent5">
                    <a:lumMod val="50000"/>
                  </a:schemeClr>
                </a:solidFill>
              </a:rPr>
              <a:t>work</a:t>
            </a:r>
            <a:r>
              <a:rPr lang="fr-CA" sz="4000" dirty="0" smtClean="0">
                <a:solidFill>
                  <a:schemeClr val="accent5">
                    <a:lumMod val="50000"/>
                  </a:schemeClr>
                </a:solidFill>
              </a:rPr>
              <a:t> </a:t>
            </a:r>
            <a:r>
              <a:rPr lang="fr-CA" sz="4000" dirty="0" err="1" smtClean="0">
                <a:solidFill>
                  <a:schemeClr val="accent5">
                    <a:lumMod val="50000"/>
                  </a:schemeClr>
                </a:solidFill>
              </a:rPr>
              <a:t>methods</a:t>
            </a:r>
            <a:endParaRPr lang="fr-CA" sz="4000" dirty="0">
              <a:solidFill>
                <a:schemeClr val="accent5">
                  <a:lumMod val="50000"/>
                </a:schemeClr>
              </a:solidFill>
            </a:endParaRPr>
          </a:p>
        </p:txBody>
      </p:sp>
      <p:sp>
        <p:nvSpPr>
          <p:cNvPr id="8" name="Rectangle 7"/>
          <p:cNvSpPr/>
          <p:nvPr/>
        </p:nvSpPr>
        <p:spPr>
          <a:xfrm>
            <a:off x="6037113" y="1311811"/>
            <a:ext cx="5645725" cy="2437004"/>
          </a:xfrm>
          <a:prstGeom prst="rect">
            <a:avLst/>
          </a:prstGeom>
          <a:solidFill>
            <a:srgbClr val="0894E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err="1" smtClean="0">
                <a:solidFill>
                  <a:schemeClr val="accent5">
                    <a:lumMod val="50000"/>
                  </a:schemeClr>
                </a:solidFill>
              </a:rPr>
              <a:t>Solves</a:t>
            </a:r>
            <a:r>
              <a:rPr lang="fr-CA" sz="4000" dirty="0" smtClean="0">
                <a:solidFill>
                  <a:schemeClr val="accent5">
                    <a:lumMod val="50000"/>
                  </a:schemeClr>
                </a:solidFill>
              </a:rPr>
              <a:t> </a:t>
            </a:r>
            <a:r>
              <a:rPr lang="fr-CA" sz="4000" dirty="0" err="1" smtClean="0">
                <a:solidFill>
                  <a:schemeClr val="accent5">
                    <a:lumMod val="50000"/>
                  </a:schemeClr>
                </a:solidFill>
              </a:rPr>
              <a:t>problems</a:t>
            </a:r>
            <a:endParaRPr lang="fr-CA" sz="4000" dirty="0">
              <a:solidFill>
                <a:schemeClr val="accent1">
                  <a:lumMod val="50000"/>
                </a:schemeClr>
              </a:solidFill>
            </a:endParaRPr>
          </a:p>
        </p:txBody>
      </p:sp>
      <p:sp>
        <p:nvSpPr>
          <p:cNvPr id="9" name="Rectangle 8"/>
          <p:cNvSpPr/>
          <p:nvPr/>
        </p:nvSpPr>
        <p:spPr>
          <a:xfrm>
            <a:off x="245914" y="3958935"/>
            <a:ext cx="5645725" cy="2479965"/>
          </a:xfrm>
          <a:prstGeom prst="rect">
            <a:avLst/>
          </a:prstGeom>
          <a:solidFill>
            <a:srgbClr val="0894E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000" dirty="0" err="1" smtClean="0">
                <a:solidFill>
                  <a:schemeClr val="accent5">
                    <a:lumMod val="50000"/>
                  </a:schemeClr>
                </a:solidFill>
              </a:rPr>
              <a:t>Communicates</a:t>
            </a:r>
            <a:r>
              <a:rPr lang="fr-CA" sz="4000" dirty="0" smtClean="0">
                <a:solidFill>
                  <a:schemeClr val="accent5">
                    <a:lumMod val="50000"/>
                  </a:schemeClr>
                </a:solidFill>
              </a:rPr>
              <a:t> </a:t>
            </a:r>
            <a:r>
              <a:rPr lang="fr-CA" sz="4000" dirty="0" err="1" smtClean="0">
                <a:solidFill>
                  <a:schemeClr val="accent5">
                    <a:lumMod val="50000"/>
                  </a:schemeClr>
                </a:solidFill>
              </a:rPr>
              <a:t>appropriately</a:t>
            </a:r>
            <a:endParaRPr lang="fr-CA" sz="4000" dirty="0">
              <a:solidFill>
                <a:schemeClr val="accent5">
                  <a:lumMod val="50000"/>
                </a:schemeClr>
              </a:solidFill>
            </a:endParaRPr>
          </a:p>
        </p:txBody>
      </p:sp>
      <p:sp>
        <p:nvSpPr>
          <p:cNvPr id="10" name="Rectangle 9"/>
          <p:cNvSpPr/>
          <p:nvPr/>
        </p:nvSpPr>
        <p:spPr>
          <a:xfrm>
            <a:off x="245916" y="123157"/>
            <a:ext cx="11582394" cy="1138773"/>
          </a:xfrm>
          <a:prstGeom prst="rect">
            <a:avLst/>
          </a:prstGeom>
        </p:spPr>
        <p:txBody>
          <a:bodyPr wrap="square">
            <a:spAutoFit/>
          </a:bodyPr>
          <a:lstStyle/>
          <a:p>
            <a:r>
              <a:rPr lang="fr-CA" sz="3600" dirty="0" smtClean="0"/>
              <a:t>... </a:t>
            </a:r>
            <a:r>
              <a:rPr lang="fr-CA" sz="3200" dirty="0" smtClean="0">
                <a:solidFill>
                  <a:schemeClr val="accent5">
                    <a:lumMod val="50000"/>
                  </a:schemeClr>
                </a:solidFill>
              </a:rPr>
              <a:t>and </a:t>
            </a:r>
            <a:r>
              <a:rPr lang="fr-CA" sz="3200" dirty="0" smtClean="0">
                <a:solidFill>
                  <a:schemeClr val="accent1">
                    <a:lumMod val="50000"/>
                  </a:schemeClr>
                </a:solidFill>
              </a:rPr>
              <a:t>essential communication support </a:t>
            </a:r>
            <a:r>
              <a:rPr lang="fr-CA" sz="3200" dirty="0" err="1" smtClean="0">
                <a:solidFill>
                  <a:schemeClr val="accent1">
                    <a:lumMod val="50000"/>
                  </a:schemeClr>
                </a:solidFill>
              </a:rPr>
              <a:t>learning</a:t>
            </a:r>
            <a:r>
              <a:rPr lang="fr-CA" sz="3200" dirty="0" smtClean="0">
                <a:solidFill>
                  <a:schemeClr val="accent1">
                    <a:lumMod val="50000"/>
                  </a:schemeClr>
                </a:solidFill>
              </a:rPr>
              <a:t> of cross-</a:t>
            </a:r>
            <a:r>
              <a:rPr lang="fr-CA" sz="3200" dirty="0" err="1" smtClean="0">
                <a:solidFill>
                  <a:schemeClr val="accent1">
                    <a:lumMod val="50000"/>
                  </a:schemeClr>
                </a:solidFill>
              </a:rPr>
              <a:t>curricular</a:t>
            </a:r>
            <a:r>
              <a:rPr lang="fr-CA" sz="3200" dirty="0" smtClean="0">
                <a:solidFill>
                  <a:schemeClr val="accent1">
                    <a:lumMod val="50000"/>
                  </a:schemeClr>
                </a:solidFill>
              </a:rPr>
              <a:t> </a:t>
            </a:r>
            <a:r>
              <a:rPr lang="fr-CA" sz="3200" dirty="0" err="1" smtClean="0">
                <a:solidFill>
                  <a:schemeClr val="accent1">
                    <a:lumMod val="50000"/>
                  </a:schemeClr>
                </a:solidFill>
              </a:rPr>
              <a:t>competencies</a:t>
            </a:r>
            <a:endParaRPr lang="fr-CA" sz="3200" dirty="0"/>
          </a:p>
        </p:txBody>
      </p:sp>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914" y="6157077"/>
            <a:ext cx="1147814" cy="48502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38981771"/>
      </p:ext>
    </p:extLst>
  </p:cSld>
  <p:clrMapOvr>
    <a:masterClrMapping/>
  </p:clrMapOvr>
  <mc:AlternateContent xmlns:mc="http://schemas.openxmlformats.org/markup-compatibility/2006" xmlns:p14="http://schemas.microsoft.com/office/powerpoint/2010/main">
    <mc:Choice Requires="p14">
      <p:transition spd="slow" p14:dur="2000" advTm="10300"/>
    </mc:Choice>
    <mc:Fallback xmlns="">
      <p:transition spd="slow" advTm="10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4659" y="1285103"/>
            <a:ext cx="9151879" cy="4400080"/>
          </a:xfrm>
          <a:prstGeom prst="rect">
            <a:avLst/>
          </a:prstGeom>
          <a:solidFill>
            <a:srgbClr val="00B050"/>
          </a:solidFill>
          <a:ln w="57150">
            <a:solidFill>
              <a:schemeClr val="accent4">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600" b="1" dirty="0" err="1" smtClean="0">
                <a:solidFill>
                  <a:schemeClr val="accent5">
                    <a:lumMod val="50000"/>
                  </a:schemeClr>
                </a:solidFill>
                <a:latin typeface="Trebuchet MS" panose="020B0603020202020204" pitchFamily="34" charset="0"/>
              </a:rPr>
              <a:t>Which</a:t>
            </a:r>
            <a:r>
              <a:rPr lang="fr-CA" sz="3600" b="1" dirty="0" smtClean="0">
                <a:solidFill>
                  <a:schemeClr val="accent5">
                    <a:lumMod val="50000"/>
                  </a:schemeClr>
                </a:solidFill>
                <a:latin typeface="Trebuchet MS" panose="020B0603020202020204" pitchFamily="34" charset="0"/>
              </a:rPr>
              <a:t> documents </a:t>
            </a:r>
            <a:r>
              <a:rPr lang="fr-CA" sz="3600" b="1" dirty="0" err="1" smtClean="0">
                <a:solidFill>
                  <a:schemeClr val="accent5">
                    <a:lumMod val="50000"/>
                  </a:schemeClr>
                </a:solidFill>
                <a:latin typeface="Trebuchet MS" panose="020B0603020202020204" pitchFamily="34" charset="0"/>
              </a:rPr>
              <a:t>should</a:t>
            </a:r>
            <a:r>
              <a:rPr lang="fr-CA" sz="3600" b="1" dirty="0" smtClean="0">
                <a:solidFill>
                  <a:schemeClr val="accent5">
                    <a:lumMod val="50000"/>
                  </a:schemeClr>
                </a:solidFill>
                <a:latin typeface="Trebuchet MS" panose="020B0603020202020204" pitchFamily="34" charset="0"/>
              </a:rPr>
              <a:t> </a:t>
            </a:r>
            <a:r>
              <a:rPr lang="fr-CA" sz="3600" b="1" dirty="0" err="1" smtClean="0">
                <a:solidFill>
                  <a:schemeClr val="accent5">
                    <a:lumMod val="50000"/>
                  </a:schemeClr>
                </a:solidFill>
                <a:latin typeface="Trebuchet MS" panose="020B0603020202020204" pitchFamily="34" charset="0"/>
              </a:rPr>
              <a:t>be</a:t>
            </a:r>
            <a:r>
              <a:rPr lang="fr-CA" sz="3600" b="1" dirty="0" smtClean="0">
                <a:solidFill>
                  <a:schemeClr val="accent5">
                    <a:lumMod val="50000"/>
                  </a:schemeClr>
                </a:solidFill>
                <a:latin typeface="Trebuchet MS" panose="020B0603020202020204" pitchFamily="34" charset="0"/>
              </a:rPr>
              <a:t> </a:t>
            </a:r>
            <a:r>
              <a:rPr lang="fr-CA" sz="3600" b="1" dirty="0" err="1" smtClean="0">
                <a:solidFill>
                  <a:schemeClr val="accent5">
                    <a:lumMod val="50000"/>
                  </a:schemeClr>
                </a:solidFill>
                <a:latin typeface="Trebuchet MS" panose="020B0603020202020204" pitchFamily="34" charset="0"/>
              </a:rPr>
              <a:t>consulted</a:t>
            </a:r>
            <a:r>
              <a:rPr lang="fr-CA" sz="3600" b="1" dirty="0" smtClean="0">
                <a:solidFill>
                  <a:schemeClr val="accent5">
                    <a:lumMod val="50000"/>
                  </a:schemeClr>
                </a:solidFill>
                <a:latin typeface="Trebuchet MS" panose="020B0603020202020204" pitchFamily="34" charset="0"/>
              </a:rPr>
              <a:t>?</a:t>
            </a:r>
            <a:endParaRPr lang="fr-CA" sz="3600" b="1" dirty="0">
              <a:solidFill>
                <a:schemeClr val="accent5">
                  <a:lumMod val="50000"/>
                </a:schemeClr>
              </a:solidFill>
              <a:latin typeface="Trebuchet MS" panose="020B0603020202020204" pitchFamily="34" charset="0"/>
            </a:endParaRPr>
          </a:p>
        </p:txBody>
      </p:sp>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940" y="5912345"/>
            <a:ext cx="1477602" cy="62437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60547909"/>
      </p:ext>
    </p:extLst>
  </p:cSld>
  <p:clrMapOvr>
    <a:masterClrMapping/>
  </p:clrMapOvr>
  <mc:AlternateContent xmlns:mc="http://schemas.openxmlformats.org/markup-compatibility/2006" xmlns:p14="http://schemas.microsoft.com/office/powerpoint/2010/main">
    <mc:Choice Requires="p14">
      <p:transition spd="med" p14:dur="700" advTm="7359">
        <p:fade/>
      </p:transition>
    </mc:Choice>
    <mc:Fallback xmlns="">
      <p:transition spd="med" advTm="73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0.2"/>
</p:tagLst>
</file>

<file path=ppt/tags/tag10.xml><?xml version="1.0" encoding="utf-8"?>
<p:tagLst xmlns:a="http://schemas.openxmlformats.org/drawingml/2006/main" xmlns:r="http://schemas.openxmlformats.org/officeDocument/2006/relationships" xmlns:p="http://schemas.openxmlformats.org/presentationml/2006/main">
  <p:tag name="TIMING" val="|5.2|6.6"/>
</p:tagLst>
</file>

<file path=ppt/tags/tag11.xml><?xml version="1.0" encoding="utf-8"?>
<p:tagLst xmlns:a="http://schemas.openxmlformats.org/drawingml/2006/main" xmlns:r="http://schemas.openxmlformats.org/officeDocument/2006/relationships" xmlns:p="http://schemas.openxmlformats.org/presentationml/2006/main">
  <p:tag name="TIMING" val="|6.9"/>
</p:tagLst>
</file>

<file path=ppt/tags/tag12.xml><?xml version="1.0" encoding="utf-8"?>
<p:tagLst xmlns:a="http://schemas.openxmlformats.org/drawingml/2006/main" xmlns:r="http://schemas.openxmlformats.org/officeDocument/2006/relationships" xmlns:p="http://schemas.openxmlformats.org/presentationml/2006/main">
  <p:tag name="TIMING" val="|7.9"/>
</p:tagLst>
</file>

<file path=ppt/tags/tag13.xml><?xml version="1.0" encoding="utf-8"?>
<p:tagLst xmlns:a="http://schemas.openxmlformats.org/drawingml/2006/main" xmlns:r="http://schemas.openxmlformats.org/officeDocument/2006/relationships" xmlns:p="http://schemas.openxmlformats.org/presentationml/2006/main">
  <p:tag name="TIMING" val="|6.2"/>
</p:tagLst>
</file>

<file path=ppt/tags/tag14.xml><?xml version="1.0" encoding="utf-8"?>
<p:tagLst xmlns:a="http://schemas.openxmlformats.org/drawingml/2006/main" xmlns:r="http://schemas.openxmlformats.org/officeDocument/2006/relationships" xmlns:p="http://schemas.openxmlformats.org/presentationml/2006/main">
  <p:tag name="TIMING" val="|3.8|4.4|2|3.3|2.8|13.1"/>
</p:tagLst>
</file>

<file path=ppt/tags/tag15.xml><?xml version="1.0" encoding="utf-8"?>
<p:tagLst xmlns:a="http://schemas.openxmlformats.org/drawingml/2006/main" xmlns:r="http://schemas.openxmlformats.org/officeDocument/2006/relationships" xmlns:p="http://schemas.openxmlformats.org/presentationml/2006/main">
  <p:tag name="TIMING" val="|17.2"/>
</p:tagLst>
</file>

<file path=ppt/tags/tag16.xml><?xml version="1.0" encoding="utf-8"?>
<p:tagLst xmlns:a="http://schemas.openxmlformats.org/drawingml/2006/main" xmlns:r="http://schemas.openxmlformats.org/officeDocument/2006/relationships" xmlns:p="http://schemas.openxmlformats.org/presentationml/2006/main">
  <p:tag name="TIMING" val="|12.1"/>
</p:tagLst>
</file>

<file path=ppt/tags/tag17.xml><?xml version="1.0" encoding="utf-8"?>
<p:tagLst xmlns:a="http://schemas.openxmlformats.org/drawingml/2006/main" xmlns:r="http://schemas.openxmlformats.org/officeDocument/2006/relationships" xmlns:p="http://schemas.openxmlformats.org/presentationml/2006/main">
  <p:tag name="TIMING" val="|7.2"/>
</p:tagLst>
</file>

<file path=ppt/tags/tag18.xml><?xml version="1.0" encoding="utf-8"?>
<p:tagLst xmlns:a="http://schemas.openxmlformats.org/drawingml/2006/main" xmlns:r="http://schemas.openxmlformats.org/officeDocument/2006/relationships" xmlns:p="http://schemas.openxmlformats.org/presentationml/2006/main">
  <p:tag name="TIMING" val="|9|1.5|0.9"/>
</p:tagLst>
</file>

<file path=ppt/tags/tag19.xml><?xml version="1.0" encoding="utf-8"?>
<p:tagLst xmlns:a="http://schemas.openxmlformats.org/drawingml/2006/main" xmlns:r="http://schemas.openxmlformats.org/officeDocument/2006/relationships" xmlns:p="http://schemas.openxmlformats.org/presentationml/2006/main">
  <p:tag name="TIMING" val="|5|4.3|5.1|9.1|4.7|4.7|0.9"/>
</p:tagLst>
</file>

<file path=ppt/tags/tag2.xml><?xml version="1.0" encoding="utf-8"?>
<p:tagLst xmlns:a="http://schemas.openxmlformats.org/drawingml/2006/main" xmlns:r="http://schemas.openxmlformats.org/officeDocument/2006/relationships" xmlns:p="http://schemas.openxmlformats.org/presentationml/2006/main">
  <p:tag name="TIMING" val="|2.5|2.9|0.5|1.3|1.7"/>
</p:tagLst>
</file>

<file path=ppt/tags/tag20.xml><?xml version="1.0" encoding="utf-8"?>
<p:tagLst xmlns:a="http://schemas.openxmlformats.org/drawingml/2006/main" xmlns:r="http://schemas.openxmlformats.org/officeDocument/2006/relationships" xmlns:p="http://schemas.openxmlformats.org/presentationml/2006/main">
  <p:tag name="TIMING" val="|9.3"/>
</p:tagLst>
</file>

<file path=ppt/tags/tag21.xml><?xml version="1.0" encoding="utf-8"?>
<p:tagLst xmlns:a="http://schemas.openxmlformats.org/drawingml/2006/main" xmlns:r="http://schemas.openxmlformats.org/officeDocument/2006/relationships" xmlns:p="http://schemas.openxmlformats.org/presentationml/2006/main">
  <p:tag name="TIMING" val="|5.1|1.5"/>
</p:tagLst>
</file>

<file path=ppt/tags/tag22.xml><?xml version="1.0" encoding="utf-8"?>
<p:tagLst xmlns:a="http://schemas.openxmlformats.org/drawingml/2006/main" xmlns:r="http://schemas.openxmlformats.org/officeDocument/2006/relationships" xmlns:p="http://schemas.openxmlformats.org/presentationml/2006/main">
  <p:tag name="TIMING" val="|2.6|1.1|1.5|3.7|2.2|0.6|1.1|0.9|1|0.9|3.7|2.4|2.1|1.7|2.7|0.8|1.1|0.8"/>
</p:tagLst>
</file>

<file path=ppt/tags/tag3.xml><?xml version="1.0" encoding="utf-8"?>
<p:tagLst xmlns:a="http://schemas.openxmlformats.org/drawingml/2006/main" xmlns:r="http://schemas.openxmlformats.org/officeDocument/2006/relationships" xmlns:p="http://schemas.openxmlformats.org/presentationml/2006/main">
  <p:tag name="TIMING" val="|1.1|2.5|1.3|9|5.4"/>
</p:tagLst>
</file>

<file path=ppt/tags/tag4.xml><?xml version="1.0" encoding="utf-8"?>
<p:tagLst xmlns:a="http://schemas.openxmlformats.org/drawingml/2006/main" xmlns:r="http://schemas.openxmlformats.org/officeDocument/2006/relationships" xmlns:p="http://schemas.openxmlformats.org/presentationml/2006/main">
  <p:tag name="TIMING" val="|1.1|6.5|1.1"/>
</p:tagLst>
</file>

<file path=ppt/tags/tag5.xml><?xml version="1.0" encoding="utf-8"?>
<p:tagLst xmlns:a="http://schemas.openxmlformats.org/drawingml/2006/main" xmlns:r="http://schemas.openxmlformats.org/officeDocument/2006/relationships" xmlns:p="http://schemas.openxmlformats.org/presentationml/2006/main">
  <p:tag name="TIMING" val="|2.6|1.1|1.5|3.7|2.2|0.6|1.1|0.9|1|0.9|3.7|2.4|2.1|1.7|2.7|0.8|1.1|0.8"/>
</p:tagLst>
</file>

<file path=ppt/tags/tag6.xml><?xml version="1.0" encoding="utf-8"?>
<p:tagLst xmlns:a="http://schemas.openxmlformats.org/drawingml/2006/main" xmlns:r="http://schemas.openxmlformats.org/officeDocument/2006/relationships" xmlns:p="http://schemas.openxmlformats.org/presentationml/2006/main">
  <p:tag name="TIMING" val="|10.2|1.4|1|1.1|0.6|0.7|0.7|0.4"/>
</p:tagLst>
</file>

<file path=ppt/tags/tag7.xml><?xml version="1.0" encoding="utf-8"?>
<p:tagLst xmlns:a="http://schemas.openxmlformats.org/drawingml/2006/main" xmlns:r="http://schemas.openxmlformats.org/officeDocument/2006/relationships" xmlns:p="http://schemas.openxmlformats.org/presentationml/2006/main">
  <p:tag name="TIMING" val="|13.1|2"/>
</p:tagLst>
</file>

<file path=ppt/tags/tag8.xml><?xml version="1.0" encoding="utf-8"?>
<p:tagLst xmlns:a="http://schemas.openxmlformats.org/drawingml/2006/main" xmlns:r="http://schemas.openxmlformats.org/officeDocument/2006/relationships" xmlns:p="http://schemas.openxmlformats.org/presentationml/2006/main">
  <p:tag name="TIMING" val="|9.4"/>
</p:tagLst>
</file>

<file path=ppt/tags/tag9.xml><?xml version="1.0" encoding="utf-8"?>
<p:tagLst xmlns:a="http://schemas.openxmlformats.org/drawingml/2006/main" xmlns:r="http://schemas.openxmlformats.org/officeDocument/2006/relationships" xmlns:p="http://schemas.openxmlformats.org/presentationml/2006/main">
  <p:tag name="TIMING" val="|1.4|4.7|5"/>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e25b126-9913-460c-bf0b-499845696c17">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50F3D1983A5A48932C353CA09D1910" ma:contentTypeVersion="11" ma:contentTypeDescription="Crée un document." ma:contentTypeScope="" ma:versionID="5128992f52eb11fb53936675dfc19f81">
  <xsd:schema xmlns:xsd="http://www.w3.org/2001/XMLSchema" xmlns:xs="http://www.w3.org/2001/XMLSchema" xmlns:p="http://schemas.microsoft.com/office/2006/metadata/properties" xmlns:ns2="cecc0362-01da-4773-ba27-68ef5d263899" xmlns:ns3="8e25b126-9913-460c-bf0b-499845696c17" targetNamespace="http://schemas.microsoft.com/office/2006/metadata/properties" ma:root="true" ma:fieldsID="c7c4cd89f9194365a086edb2e7292c97" ns2:_="" ns3:_="">
    <xsd:import namespace="cecc0362-01da-4773-ba27-68ef5d263899"/>
    <xsd:import namespace="8e25b126-9913-460c-bf0b-499845696c1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cc0362-01da-4773-ba27-68ef5d263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25b126-9913-460c-bf0b-499845696c17"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02F8D4-A84C-4995-B6A3-A70DFA8EC7D3}">
  <ds:schemaRefs>
    <ds:schemaRef ds:uri="http://schemas.microsoft.com/sharepoint/v3/contenttype/forms"/>
  </ds:schemaRefs>
</ds:datastoreItem>
</file>

<file path=customXml/itemProps2.xml><?xml version="1.0" encoding="utf-8"?>
<ds:datastoreItem xmlns:ds="http://schemas.openxmlformats.org/officeDocument/2006/customXml" ds:itemID="{452DAAFD-E9EF-4777-8DD9-33DF18FF4BE5}">
  <ds:schemaRefs>
    <ds:schemaRef ds:uri="http://purl.org/dc/terms/"/>
    <ds:schemaRef ds:uri="http://schemas.openxmlformats.org/package/2006/metadata/core-properties"/>
    <ds:schemaRef ds:uri="http://schemas.microsoft.com/office/2006/documentManagement/types"/>
    <ds:schemaRef ds:uri="8c440cbf-98e2-42d6-a595-71850c5893e1"/>
    <ds:schemaRef ds:uri="http://purl.org/dc/elements/1.1/"/>
    <ds:schemaRef ds:uri="http://schemas.microsoft.com/office/2006/metadata/properties"/>
    <ds:schemaRef ds:uri="http://schemas.microsoft.com/office/infopath/2007/PartnerControls"/>
    <ds:schemaRef ds:uri="40283701-8b74-4c80-a76b-cd8d7d354aaa"/>
    <ds:schemaRef ds:uri="http://www.w3.org/XML/1998/namespace"/>
    <ds:schemaRef ds:uri="http://purl.org/dc/dcmitype/"/>
  </ds:schemaRefs>
</ds:datastoreItem>
</file>

<file path=customXml/itemProps3.xml><?xml version="1.0" encoding="utf-8"?>
<ds:datastoreItem xmlns:ds="http://schemas.openxmlformats.org/officeDocument/2006/customXml" ds:itemID="{C6751361-3B97-4A2D-B699-D43B16BFC6E3}"/>
</file>

<file path=docProps/app.xml><?xml version="1.0" encoding="utf-8"?>
<Properties xmlns="http://schemas.openxmlformats.org/officeDocument/2006/extended-properties" xmlns:vt="http://schemas.openxmlformats.org/officeDocument/2006/docPropsVTypes">
  <Template/>
  <TotalTime>14419</TotalTime>
  <Words>2368</Words>
  <Application>Microsoft Office PowerPoint</Application>
  <PresentationFormat>Grand écran</PresentationFormat>
  <Paragraphs>261</Paragraphs>
  <Slides>34</Slides>
  <Notes>34</Notes>
  <HiddenSlides>0</HiddenSlides>
  <MMClips>34</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34</vt:i4>
      </vt:variant>
    </vt:vector>
  </HeadingPairs>
  <TitlesOfParts>
    <vt:vector size="42" baseType="lpstr">
      <vt:lpstr>Arial</vt:lpstr>
      <vt:lpstr>Arial Narrow</vt:lpstr>
      <vt:lpstr>Calibri</vt:lpstr>
      <vt:lpstr>Calibri Light</vt:lpstr>
      <vt:lpstr>Open Sans</vt:lpstr>
      <vt:lpstr>Times New Roman</vt:lpstr>
      <vt:lpstr>Trebuchet MS</vt:lpstr>
      <vt:lpstr>Thème Office</vt:lpstr>
      <vt:lpstr>Présentation PowerPoint</vt:lpstr>
      <vt:lpstr>Présentation PowerPoint</vt:lpstr>
      <vt:lpstr>Présentation PowerPoint</vt:lpstr>
      <vt:lpstr>Présentation PowerPoint</vt:lpstr>
      <vt:lpstr>Présentation PowerPoint</vt:lpstr>
      <vt:lpstr>Présentation PowerPoint</vt:lpstr>
      <vt:lpstr>Feedback: essential communication to support learning of the competencies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Example: Pets : a typical elementary cycle 2 theme</vt:lpstr>
      <vt:lpstr> C1  To interact orally in English 50%  C1 is the competency that much class time and teacher support will be dedicated to.  </vt:lpstr>
      <vt:lpstr>Resources</vt:lpstr>
      <vt:lpstr>Présentation PowerPoint</vt:lpstr>
      <vt:lpstr>Présentation PowerPoint</vt:lpstr>
      <vt:lpstr>Présentation PowerPoint</vt:lpstr>
    </vt:vector>
  </TitlesOfParts>
  <Company>Commission Scolaire De Montréal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Mc Dougall Anne</dc:creator>
  <cp:lastModifiedBy>Mc Dougall Anne</cp:lastModifiedBy>
  <cp:revision>1058</cp:revision>
  <dcterms:created xsi:type="dcterms:W3CDTF">2020-03-26T15:50:50Z</dcterms:created>
  <dcterms:modified xsi:type="dcterms:W3CDTF">2020-06-10T16:21:56Z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0x010100DF50F3D1983A5A48932C353CA09D1910</vt:lpwstr>
  </property>
  <property fmtid="{D5CDD505-2E9C-101B-9397-08002B2CF9AE}" pid="3" name="Order">
    <vt:r8>20954900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