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24"/>
  </p:notesMasterIdLst>
  <p:sldIdLst>
    <p:sldId id="256" r:id="rId2"/>
    <p:sldId id="290" r:id="rId3"/>
    <p:sldId id="289" r:id="rId4"/>
    <p:sldId id="269" r:id="rId5"/>
    <p:sldId id="299" r:id="rId6"/>
    <p:sldId id="297" r:id="rId7"/>
    <p:sldId id="298" r:id="rId8"/>
    <p:sldId id="300" r:id="rId9"/>
    <p:sldId id="265" r:id="rId10"/>
    <p:sldId id="280" r:id="rId11"/>
    <p:sldId id="292" r:id="rId12"/>
    <p:sldId id="296" r:id="rId13"/>
    <p:sldId id="270" r:id="rId14"/>
    <p:sldId id="267" r:id="rId15"/>
    <p:sldId id="274" r:id="rId16"/>
    <p:sldId id="275" r:id="rId17"/>
    <p:sldId id="301" r:id="rId18"/>
    <p:sldId id="276" r:id="rId19"/>
    <p:sldId id="294" r:id="rId20"/>
    <p:sldId id="295" r:id="rId21"/>
    <p:sldId id="302" r:id="rId22"/>
    <p:sldId id="284" r:id="rId23"/>
  </p:sldIdLst>
  <p:sldSz cx="9144000" cy="6858000" type="screen4x3"/>
  <p:notesSz cx="6980238"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73887" autoAdjust="0"/>
  </p:normalViewPr>
  <p:slideViewPr>
    <p:cSldViewPr>
      <p:cViewPr>
        <p:scale>
          <a:sx n="90" d="100"/>
          <a:sy n="90" d="100"/>
        </p:scale>
        <p:origin x="-1195"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ville Maude" userId="S::belleville.m@csdm.qc.ca::a6bca1ca-23e5-443d-86bf-11cb6ee35146" providerId="AD" clId="Web-{9F8E12D7-EAF0-8808-EF97-766F21F305E0}"/>
    <pc:docChg chg="delSld modSld">
      <pc:chgData name="Belleville Maude" userId="S::belleville.m@csdm.qc.ca::a6bca1ca-23e5-443d-86bf-11cb6ee35146" providerId="AD" clId="Web-{9F8E12D7-EAF0-8808-EF97-766F21F305E0}" dt="2018-12-13T20:14:50.810" v="26"/>
      <pc:docMkLst>
        <pc:docMk/>
      </pc:docMkLst>
      <pc:sldChg chg="del">
        <pc:chgData name="Belleville Maude" userId="S::belleville.m@csdm.qc.ca::a6bca1ca-23e5-443d-86bf-11cb6ee35146" providerId="AD" clId="Web-{9F8E12D7-EAF0-8808-EF97-766F21F305E0}" dt="2018-12-13T20:08:29.857" v="0"/>
        <pc:sldMkLst>
          <pc:docMk/>
          <pc:sldMk cId="1852965844" sldId="287"/>
        </pc:sldMkLst>
      </pc:sldChg>
      <pc:sldChg chg="addSp delSp modSp">
        <pc:chgData name="Belleville Maude" userId="S::belleville.m@csdm.qc.ca::a6bca1ca-23e5-443d-86bf-11cb6ee35146" providerId="AD" clId="Web-{9F8E12D7-EAF0-8808-EF97-766F21F305E0}" dt="2018-12-13T20:14:38.685" v="25" actId="14100"/>
        <pc:sldMkLst>
          <pc:docMk/>
          <pc:sldMk cId="868363448" sldId="295"/>
        </pc:sldMkLst>
        <pc:spChg chg="del">
          <ac:chgData name="Belleville Maude" userId="S::belleville.m@csdm.qc.ca::a6bca1ca-23e5-443d-86bf-11cb6ee35146" providerId="AD" clId="Web-{9F8E12D7-EAF0-8808-EF97-766F21F305E0}" dt="2018-12-13T20:09:45.966" v="1"/>
          <ac:spMkLst>
            <pc:docMk/>
            <pc:sldMk cId="868363448" sldId="295"/>
            <ac:spMk id="3" creationId="{00000000-0000-0000-0000-000000000000}"/>
          </ac:spMkLst>
        </pc:spChg>
        <pc:spChg chg="add del mod">
          <ac:chgData name="Belleville Maude" userId="S::belleville.m@csdm.qc.ca::a6bca1ca-23e5-443d-86bf-11cb6ee35146" providerId="AD" clId="Web-{9F8E12D7-EAF0-8808-EF97-766F21F305E0}" dt="2018-12-13T20:09:59.154" v="7"/>
          <ac:spMkLst>
            <pc:docMk/>
            <pc:sldMk cId="868363448" sldId="295"/>
            <ac:spMk id="5" creationId="{8DAC0AE7-481E-431F-B78D-B3D6EE4B84A8}"/>
          </ac:spMkLst>
        </pc:spChg>
        <pc:spChg chg="add mod">
          <ac:chgData name="Belleville Maude" userId="S::belleville.m@csdm.qc.ca::a6bca1ca-23e5-443d-86bf-11cb6ee35146" providerId="AD" clId="Web-{9F8E12D7-EAF0-8808-EF97-766F21F305E0}" dt="2018-12-13T20:10:17.701" v="10" actId="1076"/>
          <ac:spMkLst>
            <pc:docMk/>
            <pc:sldMk cId="868363448" sldId="295"/>
            <ac:spMk id="6" creationId="{89547134-0686-4177-A446-CA00CC52ED22}"/>
          </ac:spMkLst>
        </pc:spChg>
        <pc:spChg chg="add mod">
          <ac:chgData name="Belleville Maude" userId="S::belleville.m@csdm.qc.ca::a6bca1ca-23e5-443d-86bf-11cb6ee35146" providerId="AD" clId="Web-{9F8E12D7-EAF0-8808-EF97-766F21F305E0}" dt="2018-12-13T20:14:38.685" v="25" actId="14100"/>
          <ac:spMkLst>
            <pc:docMk/>
            <pc:sldMk cId="868363448" sldId="295"/>
            <ac:spMk id="7" creationId="{77A906F7-B91C-48CE-88B7-25F15EE35E4E}"/>
          </ac:spMkLst>
        </pc:spChg>
        <pc:spChg chg="add mod">
          <ac:chgData name="Belleville Maude" userId="S::belleville.m@csdm.qc.ca::a6bca1ca-23e5-443d-86bf-11cb6ee35146" providerId="AD" clId="Web-{9F8E12D7-EAF0-8808-EF97-766F21F305E0}" dt="2018-12-13T20:14:21.842" v="23" actId="14100"/>
          <ac:spMkLst>
            <pc:docMk/>
            <pc:sldMk cId="868363448" sldId="295"/>
            <ac:spMk id="8" creationId="{A89344D5-837A-4122-8DE1-1A451B17EF45}"/>
          </ac:spMkLst>
        </pc:spChg>
      </pc:sldChg>
      <pc:sldChg chg="del">
        <pc:chgData name="Belleville Maude" userId="S::belleville.m@csdm.qc.ca::a6bca1ca-23e5-443d-86bf-11cb6ee35146" providerId="AD" clId="Web-{9F8E12D7-EAF0-8808-EF97-766F21F305E0}" dt="2018-12-13T20:14:50.810" v="26"/>
        <pc:sldMkLst>
          <pc:docMk/>
          <pc:sldMk cId="3138444482"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4770" cy="457200"/>
          </a:xfrm>
          <a:prstGeom prst="rect">
            <a:avLst/>
          </a:prstGeom>
        </p:spPr>
        <p:txBody>
          <a:bodyPr vert="horz" lIns="92546" tIns="46273" rIns="92546" bIns="46273" rtlCol="0"/>
          <a:lstStyle>
            <a:lvl1pPr algn="l">
              <a:defRPr sz="1200"/>
            </a:lvl1pPr>
          </a:lstStyle>
          <a:p>
            <a:endParaRPr lang="fr-CA"/>
          </a:p>
        </p:txBody>
      </p:sp>
      <p:sp>
        <p:nvSpPr>
          <p:cNvPr id="3" name="Espace réservé de la date 2"/>
          <p:cNvSpPr>
            <a:spLocks noGrp="1"/>
          </p:cNvSpPr>
          <p:nvPr>
            <p:ph type="dt" idx="1"/>
          </p:nvPr>
        </p:nvSpPr>
        <p:spPr>
          <a:xfrm>
            <a:off x="3953854" y="0"/>
            <a:ext cx="3024770" cy="457200"/>
          </a:xfrm>
          <a:prstGeom prst="rect">
            <a:avLst/>
          </a:prstGeom>
        </p:spPr>
        <p:txBody>
          <a:bodyPr vert="horz" lIns="92546" tIns="46273" rIns="92546" bIns="46273" rtlCol="0"/>
          <a:lstStyle>
            <a:lvl1pPr algn="r">
              <a:defRPr sz="1200"/>
            </a:lvl1pPr>
          </a:lstStyle>
          <a:p>
            <a:fld id="{F0846B97-902D-40EA-BCEA-AC6F981A5083}" type="datetimeFigureOut">
              <a:rPr lang="fr-CA" smtClean="0"/>
              <a:t>2018-12-13</a:t>
            </a:fld>
            <a:endParaRPr lang="fr-CA"/>
          </a:p>
        </p:txBody>
      </p:sp>
      <p:sp>
        <p:nvSpPr>
          <p:cNvPr id="4" name="Espace réservé de l'image des diapositives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2546" tIns="46273" rIns="92546" bIns="46273" rtlCol="0" anchor="ctr"/>
          <a:lstStyle/>
          <a:p>
            <a:endParaRPr lang="fr-CA"/>
          </a:p>
        </p:txBody>
      </p:sp>
      <p:sp>
        <p:nvSpPr>
          <p:cNvPr id="5" name="Espace réservé des commentaires 4"/>
          <p:cNvSpPr>
            <a:spLocks noGrp="1"/>
          </p:cNvSpPr>
          <p:nvPr>
            <p:ph type="body" sz="quarter" idx="3"/>
          </p:nvPr>
        </p:nvSpPr>
        <p:spPr>
          <a:xfrm>
            <a:off x="698024" y="4343400"/>
            <a:ext cx="5584190" cy="4114800"/>
          </a:xfrm>
          <a:prstGeom prst="rect">
            <a:avLst/>
          </a:prstGeom>
        </p:spPr>
        <p:txBody>
          <a:bodyPr vert="horz" lIns="92546" tIns="46273" rIns="92546" bIns="46273"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3024770" cy="457200"/>
          </a:xfrm>
          <a:prstGeom prst="rect">
            <a:avLst/>
          </a:prstGeom>
        </p:spPr>
        <p:txBody>
          <a:bodyPr vert="horz" lIns="92546" tIns="46273" rIns="92546" bIns="46273"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53854" y="8685213"/>
            <a:ext cx="3024770" cy="457200"/>
          </a:xfrm>
          <a:prstGeom prst="rect">
            <a:avLst/>
          </a:prstGeom>
        </p:spPr>
        <p:txBody>
          <a:bodyPr vert="horz" lIns="92546" tIns="46273" rIns="92546" bIns="46273" rtlCol="0" anchor="b"/>
          <a:lstStyle>
            <a:lvl1pPr algn="r">
              <a:defRPr sz="1200"/>
            </a:lvl1pPr>
          </a:lstStyle>
          <a:p>
            <a:fld id="{8AEEB1E2-C9DB-47AF-AD8F-591DB41E721E}" type="slidenum">
              <a:rPr lang="fr-CA" smtClean="0"/>
              <a:t>‹N°›</a:t>
            </a:fld>
            <a:endParaRPr lang="fr-CA"/>
          </a:p>
        </p:txBody>
      </p:sp>
    </p:spTree>
    <p:extLst>
      <p:ext uri="{BB962C8B-B14F-4D97-AF65-F5344CB8AC3E}">
        <p14:creationId xmlns:p14="http://schemas.microsoft.com/office/powerpoint/2010/main" val="340491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a:p>
            <a:r>
              <a:rPr lang="fr-CA" dirty="0"/>
              <a:t>L’histoire</a:t>
            </a:r>
            <a:r>
              <a:rPr lang="fr-CA" baseline="0" dirty="0"/>
              <a:t> et les sciences ne sont pas de petites matières au secondaire… et sont des portes d’entrées extrêmement motivantes pour apprendre le français (lecture et écriture)</a:t>
            </a:r>
          </a:p>
          <a:p>
            <a:endParaRPr lang="fr-CA" baseline="0" dirty="0"/>
          </a:p>
          <a:p>
            <a:r>
              <a:rPr lang="fr-CA" baseline="0" dirty="0"/>
              <a:t>Les règles de l’instruction annuelle s’appliquent (évaluation de toutes les matières à toutes les étapes!)</a:t>
            </a:r>
          </a:p>
          <a:p>
            <a:endParaRPr lang="fr-CA" baseline="0" dirty="0"/>
          </a:p>
          <a:p>
            <a:r>
              <a:rPr lang="fr-CA" baseline="0" dirty="0"/>
              <a:t>Et pour les épreuves…</a:t>
            </a:r>
            <a:endParaRPr lang="fr-CA" dirty="0"/>
          </a:p>
        </p:txBody>
      </p:sp>
      <p:sp>
        <p:nvSpPr>
          <p:cNvPr id="4" name="Espace réservé du numéro de diapositive 3"/>
          <p:cNvSpPr>
            <a:spLocks noGrp="1"/>
          </p:cNvSpPr>
          <p:nvPr>
            <p:ph type="sldNum" sz="quarter" idx="10"/>
          </p:nvPr>
        </p:nvSpPr>
        <p:spPr/>
        <p:txBody>
          <a:bodyPr/>
          <a:lstStyle/>
          <a:p>
            <a:fld id="{08F53BCF-2992-46EA-9C7C-DEEA212FD0BC}" type="slidenum">
              <a:rPr lang="fr-CA" smtClean="0"/>
              <a:t>9</a:t>
            </a:fld>
            <a:endParaRPr lang="fr-CA"/>
          </a:p>
        </p:txBody>
      </p:sp>
    </p:spTree>
    <p:extLst>
      <p:ext uri="{BB962C8B-B14F-4D97-AF65-F5344CB8AC3E}">
        <p14:creationId xmlns:p14="http://schemas.microsoft.com/office/powerpoint/2010/main" val="305538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fr-CA"/>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fr-CA">
              <a:solidFill>
                <a:srgbClr val="DFE6D0"/>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6" name="Footer Placeholder 5"/>
          <p:cNvSpPr>
            <a:spLocks noGrp="1"/>
          </p:cNvSpPr>
          <p:nvPr>
            <p:ph type="ftr" sz="quarter" idx="11"/>
          </p:nvPr>
        </p:nvSpPr>
        <p:spPr/>
        <p:txBody>
          <a:bodyPr/>
          <a:lstStyle/>
          <a:p>
            <a:endParaRPr lang="fr-CA">
              <a:solidFill>
                <a:srgbClr val="DFE6D0"/>
              </a:solidFill>
            </a:endParaRPr>
          </a:p>
        </p:txBody>
      </p:sp>
      <p:sp>
        <p:nvSpPr>
          <p:cNvPr id="7" name="Slide Number Placeholder 6"/>
          <p:cNvSpPr>
            <a:spLocks noGrp="1"/>
          </p:cNvSpPr>
          <p:nvPr>
            <p:ph type="sldNum" sz="quarter" idx="12"/>
          </p:nvPr>
        </p:nvSpPr>
        <p:spPr/>
        <p:txBody>
          <a:bodyPr/>
          <a:lstStyle/>
          <a:p>
            <a:fld id="{0CE5E968-EDD4-40DD-93A5-88CA482197B2}" type="slidenum">
              <a:rPr lang="fr-CA" smtClean="0">
                <a:solidFill>
                  <a:srgbClr val="DFE6D0"/>
                </a:solidFill>
              </a:rPr>
              <a:pPr/>
              <a:t>‹N°›</a:t>
            </a:fld>
            <a:endParaRPr lang="fr-CA">
              <a:solidFill>
                <a:srgbClr val="DFE6D0"/>
              </a:solidFi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4" name="Footer Placeholder 3"/>
          <p:cNvSpPr>
            <a:spLocks noGrp="1"/>
          </p:cNvSpPr>
          <p:nvPr>
            <p:ph type="ftr" sz="quarter" idx="11"/>
          </p:nvPr>
        </p:nvSpPr>
        <p:spPr/>
        <p:txBody>
          <a:bodyPr/>
          <a:lstStyle/>
          <a:p>
            <a:endParaRPr lang="fr-CA">
              <a:solidFill>
                <a:srgbClr val="DFE6D0"/>
              </a:solidFill>
            </a:endParaRPr>
          </a:p>
        </p:txBody>
      </p:sp>
      <p:sp>
        <p:nvSpPr>
          <p:cNvPr id="5" name="Slide Number Placeholder 4"/>
          <p:cNvSpPr>
            <a:spLocks noGrp="1"/>
          </p:cNvSpPr>
          <p:nvPr>
            <p:ph type="sldNum" sz="quarter" idx="12"/>
          </p:nvPr>
        </p:nvSpPr>
        <p:spPr/>
        <p:txBody>
          <a:bodyPr/>
          <a:lstStyle/>
          <a:p>
            <a:fld id="{0CE5E968-EDD4-40DD-93A5-88CA482197B2}" type="slidenum">
              <a:rPr lang="fr-CA" smtClean="0">
                <a:solidFill>
                  <a:srgbClr val="DFE6D0"/>
                </a:solidFill>
              </a:rPr>
              <a:pPr/>
              <a:t>‹N°›</a:t>
            </a:fld>
            <a:endParaRPr lang="fr-CA">
              <a:solidFill>
                <a:srgbClr val="DFE6D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3" name="Footer Placeholder 2"/>
          <p:cNvSpPr>
            <a:spLocks noGrp="1"/>
          </p:cNvSpPr>
          <p:nvPr>
            <p:ph type="ftr" sz="quarter" idx="11"/>
          </p:nvPr>
        </p:nvSpPr>
        <p:spPr/>
        <p:txBody>
          <a:bodyPr/>
          <a:lstStyle/>
          <a:p>
            <a:endParaRPr lang="fr-CA">
              <a:solidFill>
                <a:srgbClr val="DFE6D0"/>
              </a:solidFill>
            </a:endParaRPr>
          </a:p>
        </p:txBody>
      </p:sp>
      <p:sp>
        <p:nvSpPr>
          <p:cNvPr id="4" name="Slide Number Placeholder 3"/>
          <p:cNvSpPr>
            <a:spLocks noGrp="1"/>
          </p:cNvSpPr>
          <p:nvPr>
            <p:ph type="sldNum" sz="quarter" idx="12"/>
          </p:nvPr>
        </p:nvSpPr>
        <p:spPr/>
        <p:txBody>
          <a:bodyPr/>
          <a:lstStyle/>
          <a:p>
            <a:fld id="{0CE5E968-EDD4-40DD-93A5-88CA482197B2}" type="slidenum">
              <a:rPr lang="fr-CA" smtClean="0">
                <a:solidFill>
                  <a:srgbClr val="DFE6D0"/>
                </a:solidFill>
              </a:rPr>
              <a:pPr/>
              <a:t>‹N°›</a:t>
            </a:fld>
            <a:endParaRPr lang="fr-CA">
              <a:solidFill>
                <a:srgbClr val="DFE6D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fr-CA"/>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6" name="Footer Placeholder 5"/>
          <p:cNvSpPr>
            <a:spLocks noGrp="1"/>
          </p:cNvSpPr>
          <p:nvPr>
            <p:ph type="ftr" sz="quarter" idx="11"/>
          </p:nvPr>
        </p:nvSpPr>
        <p:spPr>
          <a:xfrm>
            <a:off x="3859305" y="6423585"/>
            <a:ext cx="3316941" cy="365125"/>
          </a:xfrm>
        </p:spPr>
        <p:txBody>
          <a:bodyPr/>
          <a:lstStyle/>
          <a:p>
            <a:endParaRPr lang="fr-CA">
              <a:solidFill>
                <a:srgbClr val="DFE6D0"/>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fr-CA"/>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fr-CA">
              <a:solidFill>
                <a:srgbClr val="DFE6D0"/>
              </a:solidFill>
            </a:endParaRPr>
          </a:p>
        </p:txBody>
      </p:sp>
      <p:sp>
        <p:nvSpPr>
          <p:cNvPr id="7" name="Slide Number Placeholder 6"/>
          <p:cNvSpPr>
            <a:spLocks noGrp="1"/>
          </p:cNvSpPr>
          <p:nvPr>
            <p:ph type="sldNum" sz="quarter" idx="12"/>
          </p:nvPr>
        </p:nvSpPr>
        <p:spPr/>
        <p:txBody>
          <a:bodyPr/>
          <a:lstStyle/>
          <a:p>
            <a:fld id="{0CE5E968-EDD4-40DD-93A5-88CA482197B2}" type="slidenum">
              <a:rPr lang="fr-CA" smtClean="0">
                <a:solidFill>
                  <a:srgbClr val="DFE6D0"/>
                </a:solidFill>
              </a:rPr>
              <a:pPr/>
              <a:t>‹N°›</a:t>
            </a:fld>
            <a:endParaRPr lang="fr-CA">
              <a:solidFill>
                <a:srgbClr val="DFE6D0"/>
              </a:solidFill>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fr-CA"/>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6" name="Footer Placeholder 5"/>
          <p:cNvSpPr>
            <a:spLocks noGrp="1"/>
          </p:cNvSpPr>
          <p:nvPr>
            <p:ph type="ftr" sz="quarter" idx="11"/>
          </p:nvPr>
        </p:nvSpPr>
        <p:spPr/>
        <p:txBody>
          <a:bodyPr/>
          <a:lstStyle/>
          <a:p>
            <a:endParaRPr lang="fr-CA">
              <a:solidFill>
                <a:srgbClr val="DFE6D0"/>
              </a:solidFill>
            </a:endParaRPr>
          </a:p>
        </p:txBody>
      </p:sp>
      <p:sp>
        <p:nvSpPr>
          <p:cNvPr id="7" name="Slide Number Placeholder 6"/>
          <p:cNvSpPr>
            <a:spLocks noGrp="1"/>
          </p:cNvSpPr>
          <p:nvPr>
            <p:ph type="sldNum" sz="quarter" idx="12"/>
          </p:nvPr>
        </p:nvSpPr>
        <p:spPr/>
        <p:txBody>
          <a:bodyPr/>
          <a:lstStyle/>
          <a:p>
            <a:fld id="{0CE5E968-EDD4-40DD-93A5-88CA482197B2}" type="slidenum">
              <a:rPr lang="fr-CA" smtClean="0">
                <a:solidFill>
                  <a:srgbClr val="DFE6D0"/>
                </a:solidFill>
              </a:rPr>
              <a:pPr/>
              <a:t>‹N°›</a:t>
            </a:fld>
            <a:endParaRPr lang="fr-CA">
              <a:solidFill>
                <a:srgbClr val="DFE6D0"/>
              </a:solidFill>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fr-CA"/>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fr-CA">
              <a:solidFill>
                <a:srgbClr val="DFE6D0"/>
              </a:solidFill>
            </a:endParaRPr>
          </a:p>
        </p:txBody>
      </p:sp>
      <p:sp>
        <p:nvSpPr>
          <p:cNvPr id="7" name="Slide Number Placeholder 6"/>
          <p:cNvSpPr>
            <a:spLocks noGrp="1"/>
          </p:cNvSpPr>
          <p:nvPr>
            <p:ph type="sldNum" sz="quarter" idx="12"/>
          </p:nvPr>
        </p:nvSpPr>
        <p:spPr/>
        <p:txBody>
          <a:bodyPr/>
          <a:lstStyle/>
          <a:p>
            <a:fld id="{0CE5E968-EDD4-40DD-93A5-88CA482197B2}" type="slidenum">
              <a:rPr lang="fr-CA" smtClean="0">
                <a:solidFill>
                  <a:srgbClr val="DFE6D0"/>
                </a:solidFill>
              </a:rPr>
              <a:pPr/>
              <a:t>‹N°›</a:t>
            </a:fld>
            <a:endParaRPr lang="fr-CA">
              <a:solidFill>
                <a:srgbClr val="DFE6D0"/>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fr-CA"/>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fr-CA"/>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fr-CA">
              <a:solidFill>
                <a:srgbClr val="DFE6D0"/>
              </a:solidFill>
            </a:endParaRPr>
          </a:p>
        </p:txBody>
      </p:sp>
      <p:sp>
        <p:nvSpPr>
          <p:cNvPr id="7" name="Slide Number Placeholder 6"/>
          <p:cNvSpPr>
            <a:spLocks noGrp="1"/>
          </p:cNvSpPr>
          <p:nvPr>
            <p:ph type="sldNum" sz="quarter" idx="12"/>
          </p:nvPr>
        </p:nvSpPr>
        <p:spPr/>
        <p:txBody>
          <a:bodyPr/>
          <a:lstStyle/>
          <a:p>
            <a:fld id="{0CE5E968-EDD4-40DD-93A5-88CA482197B2}" type="slidenum">
              <a:rPr lang="fr-CA" smtClean="0">
                <a:solidFill>
                  <a:srgbClr val="DFE6D0"/>
                </a:solidFill>
              </a:rPr>
              <a:pPr/>
              <a:t>‹N°›</a:t>
            </a:fld>
            <a:endParaRPr lang="fr-CA">
              <a:solidFill>
                <a:srgbClr val="DFE6D0"/>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fr-CA"/>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fr-CA"/>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fr-CA"/>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fr-CA">
              <a:solidFill>
                <a:srgbClr val="DFE6D0"/>
              </a:solidFill>
            </a:endParaRPr>
          </a:p>
        </p:txBody>
      </p:sp>
      <p:sp>
        <p:nvSpPr>
          <p:cNvPr id="7" name="Slide Number Placeholder 6"/>
          <p:cNvSpPr>
            <a:spLocks noGrp="1"/>
          </p:cNvSpPr>
          <p:nvPr>
            <p:ph type="sldNum" sz="quarter" idx="12"/>
          </p:nvPr>
        </p:nvSpPr>
        <p:spPr/>
        <p:txBody>
          <a:bodyPr/>
          <a:lstStyle/>
          <a:p>
            <a:fld id="{0CE5E968-EDD4-40DD-93A5-88CA482197B2}" type="slidenum">
              <a:rPr lang="fr-CA" smtClean="0">
                <a:solidFill>
                  <a:srgbClr val="DFE6D0"/>
                </a:solidFill>
              </a:rPr>
              <a:pPr/>
              <a:t>‹N°›</a:t>
            </a:fld>
            <a:endParaRPr lang="fr-CA">
              <a:solidFill>
                <a:srgbClr val="DFE6D0"/>
              </a:solidFi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fr-CA"/>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5" name="Footer Placeholder 4"/>
          <p:cNvSpPr>
            <a:spLocks noGrp="1"/>
          </p:cNvSpPr>
          <p:nvPr>
            <p:ph type="ftr" sz="quarter" idx="11"/>
          </p:nvPr>
        </p:nvSpPr>
        <p:spPr/>
        <p:txBody>
          <a:bodyPr/>
          <a:lstStyle/>
          <a:p>
            <a:endParaRPr lang="fr-CA">
              <a:solidFill>
                <a:srgbClr val="DFE6D0"/>
              </a:solidFill>
            </a:endParaRPr>
          </a:p>
        </p:txBody>
      </p:sp>
      <p:sp>
        <p:nvSpPr>
          <p:cNvPr id="6" name="Slide Number Placeholder 5"/>
          <p:cNvSpPr>
            <a:spLocks noGrp="1"/>
          </p:cNvSpPr>
          <p:nvPr>
            <p:ph type="sldNum" sz="quarter" idx="12"/>
          </p:nvPr>
        </p:nvSpPr>
        <p:spPr/>
        <p:txBody>
          <a:bodyPr/>
          <a:lstStyle/>
          <a:p>
            <a:fld id="{0CE5E968-EDD4-40DD-93A5-88CA482197B2}" type="slidenum">
              <a:rPr lang="fr-CA" smtClean="0">
                <a:solidFill>
                  <a:srgbClr val="DFE6D0"/>
                </a:solidFill>
              </a:rPr>
              <a:pPr/>
              <a:t>‹N°›</a:t>
            </a:fld>
            <a:endParaRPr lang="fr-CA">
              <a:solidFill>
                <a:srgbClr val="DFE6D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5" name="Footer Placeholder 4"/>
          <p:cNvSpPr>
            <a:spLocks noGrp="1"/>
          </p:cNvSpPr>
          <p:nvPr>
            <p:ph type="ftr" sz="quarter" idx="11"/>
          </p:nvPr>
        </p:nvSpPr>
        <p:spPr/>
        <p:txBody>
          <a:bodyPr/>
          <a:lstStyle/>
          <a:p>
            <a:endParaRPr lang="fr-CA">
              <a:solidFill>
                <a:srgbClr val="DFE6D0"/>
              </a:solidFill>
            </a:endParaRPr>
          </a:p>
        </p:txBody>
      </p:sp>
      <p:sp>
        <p:nvSpPr>
          <p:cNvPr id="6" name="Slide Number Placeholder 5"/>
          <p:cNvSpPr>
            <a:spLocks noGrp="1"/>
          </p:cNvSpPr>
          <p:nvPr>
            <p:ph type="sldNum" sz="quarter" idx="12"/>
          </p:nvPr>
        </p:nvSpPr>
        <p:spPr/>
        <p:txBody>
          <a:bodyPr/>
          <a:lstStyle/>
          <a:p>
            <a:fld id="{0CE5E968-EDD4-40DD-93A5-88CA482197B2}" type="slidenum">
              <a:rPr lang="fr-CA" smtClean="0">
                <a:solidFill>
                  <a:srgbClr val="DFE6D0"/>
                </a:solidFill>
              </a:rPr>
              <a:pPr/>
              <a:t>‹N°›</a:t>
            </a:fld>
            <a:endParaRPr lang="fr-CA">
              <a:solidFill>
                <a:srgbClr val="DFE6D0"/>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5" name="Footer Placeholder 4"/>
          <p:cNvSpPr>
            <a:spLocks noGrp="1"/>
          </p:cNvSpPr>
          <p:nvPr>
            <p:ph type="ftr" sz="quarter" idx="11"/>
          </p:nvPr>
        </p:nvSpPr>
        <p:spPr/>
        <p:txBody>
          <a:bodyPr/>
          <a:lstStyle/>
          <a:p>
            <a:endParaRPr lang="fr-CA">
              <a:solidFill>
                <a:srgbClr val="DFE6D0"/>
              </a:solidFill>
            </a:endParaRPr>
          </a:p>
        </p:txBody>
      </p:sp>
      <p:sp>
        <p:nvSpPr>
          <p:cNvPr id="6" name="Slide Number Placeholder 5"/>
          <p:cNvSpPr>
            <a:spLocks noGrp="1"/>
          </p:cNvSpPr>
          <p:nvPr>
            <p:ph type="sldNum" sz="quarter" idx="12"/>
          </p:nvPr>
        </p:nvSpPr>
        <p:spPr/>
        <p:txBody>
          <a:bodyPr/>
          <a:lstStyle/>
          <a:p>
            <a:fld id="{0CE5E968-EDD4-40DD-93A5-88CA482197B2}" type="slidenum">
              <a:rPr lang="fr-CA" smtClean="0">
                <a:solidFill>
                  <a:srgbClr val="DFE6D0"/>
                </a:solidFill>
              </a:rPr>
              <a:pPr/>
              <a:t>‹N°›</a:t>
            </a:fld>
            <a:endParaRPr lang="fr-CA">
              <a:solidFill>
                <a:srgbClr val="DFE6D0"/>
              </a:solidFi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198E54A-2563-401A-A936-AD1170EC17B7}" type="datetimeFigureOut">
              <a:rPr lang="fr-CA" smtClean="0"/>
              <a:t>2018-12-13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8A00881-2CDD-4158-A181-929C45FAF53A}" type="slidenum">
              <a:rPr lang="fr-CA" smtClean="0"/>
              <a:t>‹N°›</a:t>
            </a:fld>
            <a:endParaRPr lang="fr-CA"/>
          </a:p>
        </p:txBody>
      </p:sp>
    </p:spTree>
    <p:extLst>
      <p:ext uri="{BB962C8B-B14F-4D97-AF65-F5344CB8AC3E}">
        <p14:creationId xmlns:p14="http://schemas.microsoft.com/office/powerpoint/2010/main" val="108842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5" name="Footer Placeholder 4"/>
          <p:cNvSpPr>
            <a:spLocks noGrp="1"/>
          </p:cNvSpPr>
          <p:nvPr>
            <p:ph type="ftr" sz="quarter" idx="11"/>
          </p:nvPr>
        </p:nvSpPr>
        <p:spPr/>
        <p:txBody>
          <a:bodyPr/>
          <a:lstStyle/>
          <a:p>
            <a:endParaRPr lang="fr-CA">
              <a:solidFill>
                <a:srgbClr val="DFE6D0"/>
              </a:solidFill>
            </a:endParaRPr>
          </a:p>
        </p:txBody>
      </p:sp>
      <p:sp>
        <p:nvSpPr>
          <p:cNvPr id="6" name="Slide Number Placeholder 5"/>
          <p:cNvSpPr>
            <a:spLocks noGrp="1"/>
          </p:cNvSpPr>
          <p:nvPr>
            <p:ph type="sldNum" sz="quarter" idx="12"/>
          </p:nvPr>
        </p:nvSpPr>
        <p:spPr/>
        <p:txBody>
          <a:bodyPr/>
          <a:lstStyle/>
          <a:p>
            <a:fld id="{0CE5E968-EDD4-40DD-93A5-88CA482197B2}" type="slidenum">
              <a:rPr lang="fr-CA" smtClean="0">
                <a:solidFill>
                  <a:srgbClr val="DFE6D0"/>
                </a:solidFill>
              </a:rPr>
              <a:pPr/>
              <a:t>‹N°›</a:t>
            </a:fld>
            <a:endParaRPr lang="fr-CA">
              <a:solidFill>
                <a:srgbClr val="DFE6D0"/>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fr-CA"/>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fr-CA">
              <a:solidFill>
                <a:srgbClr val="DFE6D0"/>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fr-CA"/>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fr-CA"/>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fr-CA"/>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fr-CA"/>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fr-CA">
              <a:solidFill>
                <a:srgbClr val="DFE6D0"/>
              </a:solidFill>
            </a:endParaRPr>
          </a:p>
        </p:txBody>
      </p:sp>
      <p:sp>
        <p:nvSpPr>
          <p:cNvPr id="6" name="Slide Number Placeholder 5"/>
          <p:cNvSpPr>
            <a:spLocks noGrp="1"/>
          </p:cNvSpPr>
          <p:nvPr>
            <p:ph type="sldNum" sz="quarter" idx="12"/>
          </p:nvPr>
        </p:nvSpPr>
        <p:spPr>
          <a:xfrm>
            <a:off x="8305800" y="6248774"/>
            <a:ext cx="554038" cy="365125"/>
          </a:xfrm>
        </p:spPr>
        <p:txBody>
          <a:bodyPr/>
          <a:lstStyle/>
          <a:p>
            <a:fld id="{0CE5E968-EDD4-40DD-93A5-88CA482197B2}" type="slidenum">
              <a:rPr lang="fr-CA" smtClean="0">
                <a:solidFill>
                  <a:srgbClr val="DFE6D0"/>
                </a:solidFill>
              </a:rPr>
              <a:pPr/>
              <a:t>‹N°›</a:t>
            </a:fld>
            <a:endParaRPr lang="fr-CA">
              <a:solidFill>
                <a:srgbClr val="DFE6D0"/>
              </a:solidFi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6" name="Footer Placeholder 5"/>
          <p:cNvSpPr>
            <a:spLocks noGrp="1"/>
          </p:cNvSpPr>
          <p:nvPr>
            <p:ph type="ftr" sz="quarter" idx="11"/>
          </p:nvPr>
        </p:nvSpPr>
        <p:spPr/>
        <p:txBody>
          <a:bodyPr/>
          <a:lstStyle/>
          <a:p>
            <a:endParaRPr lang="fr-CA">
              <a:solidFill>
                <a:srgbClr val="DFE6D0"/>
              </a:solidFill>
            </a:endParaRPr>
          </a:p>
        </p:txBody>
      </p:sp>
      <p:sp>
        <p:nvSpPr>
          <p:cNvPr id="7" name="Slide Number Placeholder 6"/>
          <p:cNvSpPr>
            <a:spLocks noGrp="1"/>
          </p:cNvSpPr>
          <p:nvPr>
            <p:ph type="sldNum" sz="quarter" idx="12"/>
          </p:nvPr>
        </p:nvSpPr>
        <p:spPr/>
        <p:txBody>
          <a:bodyPr/>
          <a:lstStyle/>
          <a:p>
            <a:fld id="{0CE5E968-EDD4-40DD-93A5-88CA482197B2}" type="slidenum">
              <a:rPr lang="fr-CA" smtClean="0">
                <a:solidFill>
                  <a:srgbClr val="DFE6D0"/>
                </a:solidFill>
              </a:rPr>
              <a:pPr/>
              <a:t>‹N°›</a:t>
            </a:fld>
            <a:endParaRPr lang="fr-CA">
              <a:solidFill>
                <a:srgbClr val="DFE6D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8" name="Footer Placeholder 7"/>
          <p:cNvSpPr>
            <a:spLocks noGrp="1"/>
          </p:cNvSpPr>
          <p:nvPr>
            <p:ph type="ftr" sz="quarter" idx="11"/>
          </p:nvPr>
        </p:nvSpPr>
        <p:spPr/>
        <p:txBody>
          <a:bodyPr/>
          <a:lstStyle/>
          <a:p>
            <a:endParaRPr lang="fr-CA">
              <a:solidFill>
                <a:srgbClr val="DFE6D0"/>
              </a:solidFill>
            </a:endParaRPr>
          </a:p>
        </p:txBody>
      </p:sp>
      <p:sp>
        <p:nvSpPr>
          <p:cNvPr id="9" name="Slide Number Placeholder 8"/>
          <p:cNvSpPr>
            <a:spLocks noGrp="1"/>
          </p:cNvSpPr>
          <p:nvPr>
            <p:ph type="sldNum" sz="quarter" idx="12"/>
          </p:nvPr>
        </p:nvSpPr>
        <p:spPr/>
        <p:txBody>
          <a:bodyPr/>
          <a:lstStyle/>
          <a:p>
            <a:fld id="{0CE5E968-EDD4-40DD-93A5-88CA482197B2}" type="slidenum">
              <a:rPr lang="fr-CA" smtClean="0">
                <a:solidFill>
                  <a:srgbClr val="DFE6D0"/>
                </a:solidFill>
              </a:rPr>
              <a:pPr/>
              <a:t>‹N°›</a:t>
            </a:fld>
            <a:endParaRPr lang="fr-CA">
              <a:solidFill>
                <a:srgbClr val="DFE6D0"/>
              </a:solidFi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6" name="Footer Placeholder 5"/>
          <p:cNvSpPr>
            <a:spLocks noGrp="1"/>
          </p:cNvSpPr>
          <p:nvPr>
            <p:ph type="ftr" sz="quarter" idx="11"/>
          </p:nvPr>
        </p:nvSpPr>
        <p:spPr/>
        <p:txBody>
          <a:bodyPr/>
          <a:lstStyle/>
          <a:p>
            <a:endParaRPr lang="fr-CA">
              <a:solidFill>
                <a:srgbClr val="DFE6D0"/>
              </a:solidFill>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0CE5E968-EDD4-40DD-93A5-88CA482197B2}" type="slidenum">
              <a:rPr lang="fr-CA" smtClean="0">
                <a:solidFill>
                  <a:srgbClr val="DFE6D0"/>
                </a:solidFill>
              </a:rPr>
              <a:pPr/>
              <a:t>‹N°›</a:t>
            </a:fld>
            <a:endParaRPr lang="fr-CA">
              <a:solidFill>
                <a:srgbClr val="DFE6D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6" name="Footer Placeholder 5"/>
          <p:cNvSpPr>
            <a:spLocks noGrp="1"/>
          </p:cNvSpPr>
          <p:nvPr>
            <p:ph type="ftr" sz="quarter" idx="11"/>
          </p:nvPr>
        </p:nvSpPr>
        <p:spPr/>
        <p:txBody>
          <a:bodyPr/>
          <a:lstStyle/>
          <a:p>
            <a:endParaRPr lang="fr-CA">
              <a:solidFill>
                <a:srgbClr val="DFE6D0"/>
              </a:solidFill>
            </a:endParaRPr>
          </a:p>
        </p:txBody>
      </p:sp>
      <p:sp>
        <p:nvSpPr>
          <p:cNvPr id="7" name="Slide Number Placeholder 6"/>
          <p:cNvSpPr>
            <a:spLocks noGrp="1"/>
          </p:cNvSpPr>
          <p:nvPr>
            <p:ph type="sldNum" sz="quarter" idx="12"/>
          </p:nvPr>
        </p:nvSpPr>
        <p:spPr/>
        <p:txBody>
          <a:bodyPr/>
          <a:lstStyle/>
          <a:p>
            <a:fld id="{0CE5E968-EDD4-40DD-93A5-88CA482197B2}" type="slidenum">
              <a:rPr lang="fr-CA" smtClean="0">
                <a:solidFill>
                  <a:srgbClr val="DFE6D0"/>
                </a:solidFill>
              </a:rPr>
              <a:pPr/>
              <a:t>‹N°›</a:t>
            </a:fld>
            <a:endParaRPr lang="fr-CA">
              <a:solidFill>
                <a:srgbClr val="DFE6D0"/>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fr-CA"/>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12437EE-97ED-47A6-AB97-5401137531EE}" type="datetimeFigureOut">
              <a:rPr lang="fr-CA" smtClean="0">
                <a:solidFill>
                  <a:srgbClr val="DFE6D0"/>
                </a:solidFill>
              </a:rPr>
              <a:pPr/>
              <a:t>2018-12-13</a:t>
            </a:fld>
            <a:endParaRPr lang="fr-CA">
              <a:solidFill>
                <a:srgbClr val="DFE6D0"/>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fr-CA">
              <a:solidFill>
                <a:srgbClr val="DFE6D0"/>
              </a:solidFill>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0CE5E968-EDD4-40DD-93A5-88CA482197B2}" type="slidenum">
              <a:rPr lang="fr-CA" smtClean="0">
                <a:solidFill>
                  <a:srgbClr val="DFE6D0"/>
                </a:solidFill>
              </a:rPr>
              <a:pPr/>
              <a:t>‹N°›</a:t>
            </a:fld>
            <a:endParaRPr lang="fr-CA">
              <a:solidFill>
                <a:srgbClr val="DFE6D0"/>
              </a:solidFill>
            </a:endParaRP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5" r:id="rId21"/>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erviceseducatifs.csdm.qc.ca/classes-dadaptation-scolaire-modifications/" TargetMode="External"/><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ducation.gouv.qc.ca/fileadmin/site_web/documents/dpse/adaptation_serv_compl/Precisions_flexibilite_pedagogique.pdf"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ybersavoir.csdm.qc.ca/abc/" TargetMode="External"/><Relationship Id="rId2" Type="http://schemas.openxmlformats.org/officeDocument/2006/relationships/hyperlink" Target="http://cybersavoir.csdm.qc.ca/123/" TargetMode="External"/><Relationship Id="rId1" Type="http://schemas.openxmlformats.org/officeDocument/2006/relationships/slideLayout" Target="../slideLayouts/slideLayout2.xml"/><Relationship Id="rId6" Type="http://schemas.openxmlformats.org/officeDocument/2006/relationships/hyperlink" Target="https://livresouverts.qc.ca/" TargetMode="External"/><Relationship Id="rId5" Type="http://schemas.openxmlformats.org/officeDocument/2006/relationships/hyperlink" Target="https://portail.csdm.qc.ca/Secure/Assembleur/NewAssembleur.aspx?IdPage=289707" TargetMode="External"/><Relationship Id="rId4" Type="http://schemas.openxmlformats.org/officeDocument/2006/relationships/hyperlink" Target="https://portail.csdm.qc.ca/Secure/Assembleur/NewAssembleur.aspx?IdPage=179008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851920" y="4624668"/>
            <a:ext cx="4987280" cy="933450"/>
          </a:xfrm>
        </p:spPr>
        <p:txBody>
          <a:bodyPr>
            <a:normAutofit fontScale="90000"/>
          </a:bodyPr>
          <a:lstStyle/>
          <a:p>
            <a:r>
              <a:rPr lang="fr-CA" dirty="0"/>
              <a:t>Modification des attentes liées aux exigences du programme; </a:t>
            </a:r>
          </a:p>
        </p:txBody>
      </p:sp>
      <p:sp>
        <p:nvSpPr>
          <p:cNvPr id="3" name="Sous-titre 2"/>
          <p:cNvSpPr>
            <a:spLocks noGrp="1"/>
          </p:cNvSpPr>
          <p:nvPr>
            <p:ph type="subTitle" idx="1"/>
          </p:nvPr>
        </p:nvSpPr>
        <p:spPr>
          <a:xfrm>
            <a:off x="3995936" y="5445224"/>
            <a:ext cx="4038600" cy="748553"/>
          </a:xfrm>
        </p:spPr>
        <p:txBody>
          <a:bodyPr>
            <a:normAutofit/>
          </a:bodyPr>
          <a:lstStyle/>
          <a:p>
            <a:r>
              <a:rPr lang="fr-CA" sz="1800" dirty="0"/>
              <a:t>Principes et outils</a:t>
            </a:r>
          </a:p>
          <a:p>
            <a:endParaRPr lang="fr-CA" sz="1800" dirty="0"/>
          </a:p>
          <a:p>
            <a:endParaRPr lang="fr-CA" sz="1800" dirty="0"/>
          </a:p>
        </p:txBody>
      </p:sp>
      <p:sp>
        <p:nvSpPr>
          <p:cNvPr id="4" name="ZoneTexte 3"/>
          <p:cNvSpPr txBox="1"/>
          <p:nvPr/>
        </p:nvSpPr>
        <p:spPr>
          <a:xfrm>
            <a:off x="0" y="6085183"/>
            <a:ext cx="6336030" cy="861774"/>
          </a:xfrm>
          <a:prstGeom prst="rect">
            <a:avLst/>
          </a:prstGeom>
          <a:noFill/>
        </p:spPr>
        <p:txBody>
          <a:bodyPr wrap="none" rtlCol="0">
            <a:spAutoFit/>
          </a:bodyPr>
          <a:lstStyle/>
          <a:p>
            <a:r>
              <a:rPr lang="fr-CA" sz="1600" dirty="0">
                <a:solidFill>
                  <a:schemeClr val="bg1">
                    <a:lumMod val="75000"/>
                  </a:schemeClr>
                </a:solidFill>
              </a:rPr>
              <a:t>Maude Belleville, conseillère pédagogique en adaptation scolaire</a:t>
            </a:r>
          </a:p>
          <a:p>
            <a:r>
              <a:rPr lang="fr-CA" sz="1600" dirty="0">
                <a:solidFill>
                  <a:schemeClr val="bg1">
                    <a:lumMod val="75000"/>
                  </a:schemeClr>
                </a:solidFill>
              </a:rPr>
              <a:t>Commission scolaire de Montréal, 2018</a:t>
            </a:r>
          </a:p>
          <a:p>
            <a:endParaRPr lang="fr-CA" dirty="0"/>
          </a:p>
        </p:txBody>
      </p:sp>
      <p:pic>
        <p:nvPicPr>
          <p:cNvPr id="1026" name="Picture 2" descr="Résultat d’images pour cat in aquarium evaluation zabrinsky com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80609">
            <a:off x="226396" y="1022875"/>
            <a:ext cx="8136904" cy="381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889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Consignation de la modification au PI</a:t>
            </a:r>
          </a:p>
        </p:txBody>
      </p:sp>
      <p:sp>
        <p:nvSpPr>
          <p:cNvPr id="3" name="Espace réservé du texte 2"/>
          <p:cNvSpPr>
            <a:spLocks noGrp="1"/>
          </p:cNvSpPr>
          <p:nvPr>
            <p:ph type="body" idx="1"/>
          </p:nvPr>
        </p:nvSpPr>
        <p:spPr/>
        <p:txBody>
          <a:bodyPr/>
          <a:lstStyle/>
          <a:p>
            <a:endParaRPr lang="fr-CA"/>
          </a:p>
        </p:txBody>
      </p:sp>
    </p:spTree>
    <p:extLst>
      <p:ext uri="{BB962C8B-B14F-4D97-AF65-F5344CB8AC3E}">
        <p14:creationId xmlns:p14="http://schemas.microsoft.com/office/powerpoint/2010/main" val="2535417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484784"/>
            <a:ext cx="447146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7504" y="692696"/>
            <a:ext cx="8568952" cy="584775"/>
          </a:xfrm>
          <a:prstGeom prst="rect">
            <a:avLst/>
          </a:prstGeom>
        </p:spPr>
        <p:txBody>
          <a:bodyPr wrap="square">
            <a:spAutoFit/>
          </a:bodyPr>
          <a:lstStyle/>
          <a:p>
            <a:r>
              <a:rPr lang="fr-CA" sz="1600" dirty="0">
                <a:hlinkClick r:id="rId3"/>
              </a:rPr>
              <a:t>http://serviceseducatifs.csdm.qc.ca/classes-dadaptation-scolaire-modifications/</a:t>
            </a:r>
            <a:endParaRPr lang="fr-CA" sz="1600" dirty="0"/>
          </a:p>
          <a:p>
            <a:endParaRPr lang="fr-CA" sz="1600" dirty="0"/>
          </a:p>
        </p:txBody>
      </p:sp>
      <p:sp>
        <p:nvSpPr>
          <p:cNvPr id="3" name="Flèche droite 2"/>
          <p:cNvSpPr/>
          <p:nvPr/>
        </p:nvSpPr>
        <p:spPr>
          <a:xfrm>
            <a:off x="899592" y="1988840"/>
            <a:ext cx="3816424" cy="9361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t>Que transmettre à la secrétaire? </a:t>
            </a:r>
          </a:p>
        </p:txBody>
      </p:sp>
      <p:sp>
        <p:nvSpPr>
          <p:cNvPr id="4" name="Flèche droite 3"/>
          <p:cNvSpPr/>
          <p:nvPr/>
        </p:nvSpPr>
        <p:spPr>
          <a:xfrm>
            <a:off x="719572" y="3825044"/>
            <a:ext cx="4176464" cy="9361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t>Les grilles de consignation en annexe au PI</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137" y="5229200"/>
            <a:ext cx="4445343" cy="107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5894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8825"/>
            <a:ext cx="9150350" cy="534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324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i="1" dirty="0"/>
              <a:t>Présentation des outils prescriptifs</a:t>
            </a:r>
            <a:endParaRPr lang="fr-CA" dirty="0"/>
          </a:p>
        </p:txBody>
      </p:sp>
    </p:spTree>
    <p:extLst>
      <p:ext uri="{BB962C8B-B14F-4D97-AF65-F5344CB8AC3E}">
        <p14:creationId xmlns:p14="http://schemas.microsoft.com/office/powerpoint/2010/main" val="3662025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PFEQ, Cadre et PA</a:t>
            </a:r>
            <a:br>
              <a:rPr lang="fr-CA" dirty="0"/>
            </a:br>
            <a:r>
              <a:rPr lang="fr-CA" dirty="0"/>
              <a:t>Primaire</a:t>
            </a:r>
          </a:p>
        </p:txBody>
      </p:sp>
      <p:sp>
        <p:nvSpPr>
          <p:cNvPr id="3" name="Espace réservé du contenu 2"/>
          <p:cNvSpPr>
            <a:spLocks noGrp="1"/>
          </p:cNvSpPr>
          <p:nvPr>
            <p:ph idx="1"/>
          </p:nvPr>
        </p:nvSpPr>
        <p:spPr/>
        <p:txBody>
          <a:bodyPr>
            <a:normAutofit/>
          </a:bodyPr>
          <a:lstStyle/>
          <a:p>
            <a:pPr marL="0" indent="0">
              <a:buNone/>
            </a:pPr>
            <a:r>
              <a:rPr lang="fr-CA" dirty="0"/>
              <a:t>PFEQ: attentes et compétences</a:t>
            </a:r>
          </a:p>
          <a:p>
            <a:pPr marL="0" indent="0">
              <a:buNone/>
            </a:pPr>
            <a:r>
              <a:rPr lang="fr-CA" dirty="0"/>
              <a:t>Cadre d’évaluation: critères (écrase ceux du PFÉQ)</a:t>
            </a:r>
          </a:p>
          <a:p>
            <a:pPr marL="0" indent="0">
              <a:buNone/>
            </a:pPr>
            <a:r>
              <a:rPr lang="fr-CA" dirty="0"/>
              <a:t>PA: connaissances (anciens savoirs essentiels)</a:t>
            </a:r>
          </a:p>
          <a:p>
            <a:pPr marL="0" indent="0">
              <a:buNone/>
            </a:pPr>
            <a:endParaRPr lang="fr-CA" dirty="0"/>
          </a:p>
          <a:p>
            <a:pPr marL="0" indent="0">
              <a:buNone/>
            </a:pPr>
            <a:r>
              <a:rPr lang="fr-CA" dirty="0"/>
              <a:t>Pour les </a:t>
            </a:r>
            <a:r>
              <a:rPr lang="fr-CA" u="sng" dirty="0"/>
              <a:t>élèves en modification</a:t>
            </a:r>
            <a:r>
              <a:rPr lang="fr-CA" dirty="0"/>
              <a:t>, voir le document </a:t>
            </a:r>
            <a:r>
              <a:rPr lang="fr-CA" i="1" dirty="0"/>
              <a:t>Extraits des cadres légaux du Ministère de l’éducation et de l’enseignement supérieur</a:t>
            </a:r>
            <a:r>
              <a:rPr lang="fr-CA" dirty="0"/>
              <a:t>.</a:t>
            </a:r>
          </a:p>
        </p:txBody>
      </p:sp>
    </p:spTree>
    <p:extLst>
      <p:ext uri="{BB962C8B-B14F-4D97-AF65-F5344CB8AC3E}">
        <p14:creationId xmlns:p14="http://schemas.microsoft.com/office/powerpoint/2010/main" val="371837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ff8\AppData\Local\Microsoft\Windows\Temporary Internet Files\Content.Outlook\VVH0W0ER\Capture PFEQ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32" y="338822"/>
            <a:ext cx="8016935" cy="61803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3532" y="548680"/>
            <a:ext cx="5160596" cy="288032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Rectangle 2"/>
          <p:cNvSpPr/>
          <p:nvPr/>
        </p:nvSpPr>
        <p:spPr>
          <a:xfrm>
            <a:off x="563532" y="3501008"/>
            <a:ext cx="8016935" cy="266429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8" name="Connecteur droit 7"/>
          <p:cNvCxnSpPr/>
          <p:nvPr/>
        </p:nvCxnSpPr>
        <p:spPr>
          <a:xfrm>
            <a:off x="6012160" y="980728"/>
            <a:ext cx="2376264" cy="22322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a:off x="6012160" y="980728"/>
            <a:ext cx="2304256" cy="22322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5652120" y="287070"/>
            <a:ext cx="3612592" cy="523220"/>
          </a:xfrm>
          <a:prstGeom prst="rect">
            <a:avLst/>
          </a:prstGeom>
          <a:noFill/>
        </p:spPr>
        <p:txBody>
          <a:bodyPr wrap="none" rtlCol="0">
            <a:spAutoFit/>
          </a:bodyPr>
          <a:lstStyle/>
          <a:p>
            <a:r>
              <a:rPr lang="fr-CA" sz="2800" b="1" dirty="0">
                <a:solidFill>
                  <a:srgbClr val="0070C0"/>
                </a:solidFill>
              </a:rPr>
              <a:t>Voir cadre d’évaluation</a:t>
            </a:r>
          </a:p>
        </p:txBody>
      </p:sp>
    </p:spTree>
    <p:extLst>
      <p:ext uri="{BB962C8B-B14F-4D97-AF65-F5344CB8AC3E}">
        <p14:creationId xmlns:p14="http://schemas.microsoft.com/office/powerpoint/2010/main" val="2058733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ff8\AppData\Local\Microsoft\Windows\Temporary Internet Files\Content.Outlook\VVH0W0ER\Capture PFEQ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80" y="472183"/>
            <a:ext cx="8055039" cy="591363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2"/>
          <p:cNvCxnSpPr/>
          <p:nvPr/>
        </p:nvCxnSpPr>
        <p:spPr>
          <a:xfrm>
            <a:off x="755576" y="764704"/>
            <a:ext cx="7560840" cy="51845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flipH="1">
            <a:off x="899592" y="908720"/>
            <a:ext cx="7560840" cy="52565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843808" y="980728"/>
            <a:ext cx="4248472" cy="400110"/>
          </a:xfrm>
          <a:prstGeom prst="rect">
            <a:avLst/>
          </a:prstGeom>
          <a:noFill/>
        </p:spPr>
        <p:txBody>
          <a:bodyPr wrap="square" rtlCol="0">
            <a:spAutoFit/>
          </a:bodyPr>
          <a:lstStyle/>
          <a:p>
            <a:r>
              <a:rPr lang="fr-CA" sz="2000" b="1" dirty="0">
                <a:solidFill>
                  <a:srgbClr val="0070C0"/>
                </a:solidFill>
              </a:rPr>
              <a:t>Voir Progression des apprentissages</a:t>
            </a:r>
          </a:p>
        </p:txBody>
      </p:sp>
    </p:spTree>
    <p:extLst>
      <p:ext uri="{BB962C8B-B14F-4D97-AF65-F5344CB8AC3E}">
        <p14:creationId xmlns:p14="http://schemas.microsoft.com/office/powerpoint/2010/main" val="3201436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PFEQ, Cadre et PA</a:t>
            </a:r>
            <a:br>
              <a:rPr lang="fr-CA" dirty="0"/>
            </a:br>
            <a:r>
              <a:rPr lang="fr-CA" dirty="0"/>
              <a:t>Secondaire</a:t>
            </a:r>
          </a:p>
        </p:txBody>
      </p:sp>
      <p:sp>
        <p:nvSpPr>
          <p:cNvPr id="4" name="Espace réservé du contenu 2"/>
          <p:cNvSpPr txBox="1">
            <a:spLocks/>
          </p:cNvSpPr>
          <p:nvPr/>
        </p:nvSpPr>
        <p:spPr>
          <a:xfrm>
            <a:off x="650874" y="2133600"/>
            <a:ext cx="7556313" cy="414496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Wingdings" pitchFamily="2" charset="2"/>
              <a:buNone/>
            </a:pPr>
            <a:r>
              <a:rPr lang="fr-CA"/>
              <a:t>PFEQ: attentes et compétences</a:t>
            </a:r>
          </a:p>
          <a:p>
            <a:pPr marL="0" indent="0">
              <a:buFont typeface="Wingdings" pitchFamily="2" charset="2"/>
              <a:buNone/>
            </a:pPr>
            <a:r>
              <a:rPr lang="fr-CA"/>
              <a:t>Cadre d’évaluation: critères </a:t>
            </a:r>
          </a:p>
          <a:p>
            <a:pPr marL="0" indent="0">
              <a:buFont typeface="Wingdings" pitchFamily="2" charset="2"/>
              <a:buNone/>
            </a:pPr>
            <a:r>
              <a:rPr lang="fr-CA"/>
              <a:t>PA: connaissances </a:t>
            </a:r>
          </a:p>
          <a:p>
            <a:pPr marL="0" indent="0">
              <a:buFont typeface="Wingdings" pitchFamily="2" charset="2"/>
              <a:buNone/>
            </a:pPr>
            <a:endParaRPr lang="fr-CA"/>
          </a:p>
          <a:p>
            <a:pPr marL="0" indent="0">
              <a:buFont typeface="Wingdings" pitchFamily="2" charset="2"/>
              <a:buNone/>
            </a:pPr>
            <a:r>
              <a:rPr lang="fr-CA"/>
              <a:t>Pour les </a:t>
            </a:r>
            <a:r>
              <a:rPr lang="fr-CA" u="sng"/>
              <a:t>élèves en modification</a:t>
            </a:r>
            <a:r>
              <a:rPr lang="fr-CA"/>
              <a:t>, voir le document </a:t>
            </a:r>
            <a:r>
              <a:rPr lang="fr-CA" i="1"/>
              <a:t>Extraits des cadres légaux du Ministère de l’éducation et de l’enseignement supérieur</a:t>
            </a:r>
            <a:r>
              <a:rPr lang="fr-CA"/>
              <a:t>.</a:t>
            </a:r>
            <a:endParaRPr lang="fr-CA" dirty="0"/>
          </a:p>
        </p:txBody>
      </p:sp>
    </p:spTree>
    <p:extLst>
      <p:ext uri="{BB962C8B-B14F-4D97-AF65-F5344CB8AC3E}">
        <p14:creationId xmlns:p14="http://schemas.microsoft.com/office/powerpoint/2010/main" val="2732919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2400" i="1" dirty="0"/>
              <a:t>Évaluation</a:t>
            </a:r>
            <a:endParaRPr lang="fr-CA" sz="2400" dirty="0"/>
          </a:p>
        </p:txBody>
      </p:sp>
      <p:sp>
        <p:nvSpPr>
          <p:cNvPr id="3" name="Espace réservé du texte 2"/>
          <p:cNvSpPr>
            <a:spLocks noGrp="1"/>
          </p:cNvSpPr>
          <p:nvPr>
            <p:ph type="body" idx="1"/>
          </p:nvPr>
        </p:nvSpPr>
        <p:spPr/>
        <p:txBody>
          <a:bodyPr/>
          <a:lstStyle/>
          <a:p>
            <a:endParaRPr lang="fr-CA" dirty="0"/>
          </a:p>
        </p:txBody>
      </p:sp>
      <p:pic>
        <p:nvPicPr>
          <p:cNvPr id="4098" name="Picture 2" descr="Dinosaure, Miroir, Rétroviseur, C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365104"/>
            <a:ext cx="3312368" cy="2161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332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Suggestion de barème</a:t>
            </a:r>
          </a:p>
        </p:txBody>
      </p:sp>
      <p:graphicFrame>
        <p:nvGraphicFramePr>
          <p:cNvPr id="4" name="Tableau 3"/>
          <p:cNvGraphicFramePr>
            <a:graphicFrameLocks noGrp="1"/>
          </p:cNvGraphicFramePr>
          <p:nvPr>
            <p:extLst>
              <p:ext uri="{D42A27DB-BD31-4B8C-83A1-F6EECF244321}">
                <p14:modId xmlns:p14="http://schemas.microsoft.com/office/powerpoint/2010/main" val="3116062336"/>
              </p:ext>
            </p:extLst>
          </p:nvPr>
        </p:nvGraphicFramePr>
        <p:xfrm>
          <a:off x="539552" y="2348880"/>
          <a:ext cx="7488832" cy="1904463"/>
        </p:xfrm>
        <a:graphic>
          <a:graphicData uri="http://schemas.openxmlformats.org/drawingml/2006/table">
            <a:tbl>
              <a:tblPr firstRow="1" bandRow="1">
                <a:tableStyleId>{5C22544A-7EE6-4342-B048-85BDC9FD1C3A}</a:tableStyleId>
              </a:tblPr>
              <a:tblGrid>
                <a:gridCol w="1886744">
                  <a:extLst>
                    <a:ext uri="{9D8B030D-6E8A-4147-A177-3AD203B41FA5}">
                      <a16:colId xmlns:a16="http://schemas.microsoft.com/office/drawing/2014/main" val="20000"/>
                    </a:ext>
                  </a:extLst>
                </a:gridCol>
                <a:gridCol w="5602088">
                  <a:extLst>
                    <a:ext uri="{9D8B030D-6E8A-4147-A177-3AD203B41FA5}">
                      <a16:colId xmlns:a16="http://schemas.microsoft.com/office/drawing/2014/main" val="20001"/>
                    </a:ext>
                  </a:extLst>
                </a:gridCol>
              </a:tblGrid>
              <a:tr h="634821">
                <a:tc>
                  <a:txBody>
                    <a:bodyPr/>
                    <a:lstStyle/>
                    <a:p>
                      <a:r>
                        <a:rPr lang="fr-CA" b="0" dirty="0">
                          <a:solidFill>
                            <a:schemeClr val="bg1"/>
                          </a:solidFill>
                        </a:rPr>
                        <a:t>60%</a:t>
                      </a:r>
                    </a:p>
                  </a:txBody>
                  <a:tcPr>
                    <a:solidFill>
                      <a:srgbClr val="7030A0"/>
                    </a:solidFill>
                  </a:tcPr>
                </a:tc>
                <a:tc>
                  <a:txBody>
                    <a:bodyPr/>
                    <a:lstStyle/>
                    <a:p>
                      <a:r>
                        <a:rPr lang="fr-CA" b="0" dirty="0">
                          <a:solidFill>
                            <a:schemeClr val="bg1"/>
                          </a:solidFill>
                        </a:rPr>
                        <a:t>L’élève répond aux attentes fixées pour lui</a:t>
                      </a:r>
                    </a:p>
                  </a:txBody>
                  <a:tcPr>
                    <a:solidFill>
                      <a:srgbClr val="7030A0"/>
                    </a:solidFill>
                  </a:tcPr>
                </a:tc>
                <a:extLst>
                  <a:ext uri="{0D108BD9-81ED-4DB2-BD59-A6C34878D82A}">
                    <a16:rowId xmlns:a16="http://schemas.microsoft.com/office/drawing/2014/main" val="10000"/>
                  </a:ext>
                </a:extLst>
              </a:tr>
              <a:tr h="634821">
                <a:tc>
                  <a:txBody>
                    <a:bodyPr/>
                    <a:lstStyle/>
                    <a:p>
                      <a:r>
                        <a:rPr lang="fr-CA" b="0" dirty="0">
                          <a:solidFill>
                            <a:schemeClr val="bg1"/>
                          </a:solidFill>
                        </a:rPr>
                        <a:t>70-75%</a:t>
                      </a:r>
                    </a:p>
                  </a:txBody>
                  <a:tcPr>
                    <a:solidFill>
                      <a:srgbClr val="7030A0"/>
                    </a:solidFill>
                  </a:tcPr>
                </a:tc>
                <a:tc>
                  <a:txBody>
                    <a:bodyPr/>
                    <a:lstStyle/>
                    <a:p>
                      <a:r>
                        <a:rPr lang="fr-CA" b="0" dirty="0">
                          <a:solidFill>
                            <a:schemeClr val="bg1"/>
                          </a:solidFill>
                        </a:rPr>
                        <a:t>L’élève</a:t>
                      </a:r>
                      <a:r>
                        <a:rPr lang="fr-CA" b="0" baseline="0" dirty="0">
                          <a:solidFill>
                            <a:schemeClr val="bg1"/>
                          </a:solidFill>
                        </a:rPr>
                        <a:t> répond bien aux attentes fixées pour lui</a:t>
                      </a:r>
                      <a:endParaRPr lang="fr-CA" b="0" dirty="0">
                        <a:solidFill>
                          <a:schemeClr val="bg1"/>
                        </a:solidFill>
                      </a:endParaRPr>
                    </a:p>
                  </a:txBody>
                  <a:tcPr>
                    <a:solidFill>
                      <a:srgbClr val="7030A0"/>
                    </a:solidFill>
                  </a:tcPr>
                </a:tc>
                <a:extLst>
                  <a:ext uri="{0D108BD9-81ED-4DB2-BD59-A6C34878D82A}">
                    <a16:rowId xmlns:a16="http://schemas.microsoft.com/office/drawing/2014/main" val="10001"/>
                  </a:ext>
                </a:extLst>
              </a:tr>
              <a:tr h="634821">
                <a:tc>
                  <a:txBody>
                    <a:bodyPr/>
                    <a:lstStyle/>
                    <a:p>
                      <a:r>
                        <a:rPr lang="fr-CA" b="0" dirty="0">
                          <a:solidFill>
                            <a:schemeClr val="bg1"/>
                          </a:solidFill>
                        </a:rPr>
                        <a:t>80-85%</a:t>
                      </a:r>
                    </a:p>
                  </a:txBody>
                  <a:tcPr>
                    <a:solidFill>
                      <a:srgbClr val="7030A0"/>
                    </a:solidFill>
                  </a:tcPr>
                </a:tc>
                <a:tc>
                  <a:txBody>
                    <a:bodyPr/>
                    <a:lstStyle/>
                    <a:p>
                      <a:r>
                        <a:rPr lang="fr-CA" b="0" dirty="0">
                          <a:solidFill>
                            <a:schemeClr val="bg1"/>
                          </a:solidFill>
                        </a:rPr>
                        <a:t>L’élève dépasse les</a:t>
                      </a:r>
                      <a:r>
                        <a:rPr lang="fr-CA" b="0" baseline="0" dirty="0">
                          <a:solidFill>
                            <a:schemeClr val="bg1"/>
                          </a:solidFill>
                        </a:rPr>
                        <a:t> attentes fixées pour lui</a:t>
                      </a:r>
                      <a:endParaRPr lang="fr-CA" b="0" dirty="0">
                        <a:solidFill>
                          <a:schemeClr val="bg1"/>
                        </a:solidFill>
                      </a:endParaRPr>
                    </a:p>
                  </a:txBody>
                  <a:tcPr>
                    <a:solidFill>
                      <a:srgbClr val="7030A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26984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Pourquoi parler d’enseignement cycle-âge?</a:t>
            </a:r>
          </a:p>
        </p:txBody>
      </p:sp>
      <p:sp>
        <p:nvSpPr>
          <p:cNvPr id="3" name="Espace réservé du contenu 2"/>
          <p:cNvSpPr>
            <a:spLocks noGrp="1"/>
          </p:cNvSpPr>
          <p:nvPr>
            <p:ph idx="1"/>
          </p:nvPr>
        </p:nvSpPr>
        <p:spPr>
          <a:xfrm>
            <a:off x="251520" y="1764675"/>
            <a:ext cx="8496944" cy="4144963"/>
          </a:xfrm>
        </p:spPr>
        <p:txBody>
          <a:bodyPr/>
          <a:lstStyle/>
          <a:p>
            <a:pPr marL="0" indent="0">
              <a:buNone/>
            </a:pPr>
            <a:r>
              <a:rPr lang="fr-CA" sz="1600" dirty="0"/>
              <a:t>Précisions sur la flexibilité pédagogique, les mesures d’adaptation et la modification pour les élèves à besoins particuliers </a:t>
            </a:r>
            <a:r>
              <a:rPr lang="fr-CA" sz="1200" dirty="0"/>
              <a:t>(</a:t>
            </a:r>
            <a:r>
              <a:rPr lang="fr-CA" sz="1200" dirty="0">
                <a:hlinkClick r:id="rId2"/>
              </a:rPr>
              <a:t>http://www.education.gouv.qc.ca/fileadmin/site_web/documents/dpse/adaptation_serv_compl/Precisions_flexibilite_pedagogique.pdf</a:t>
            </a:r>
            <a:r>
              <a:rPr lang="fr-CA" sz="1200" dirty="0"/>
              <a:t>)</a:t>
            </a:r>
          </a:p>
          <a:p>
            <a:pPr marL="0" indent="0">
              <a:buNone/>
            </a:pPr>
            <a:endParaRPr lang="fr-CA" sz="1200" dirty="0"/>
          </a:p>
          <a:p>
            <a:pPr marL="0" indent="0">
              <a:buNone/>
            </a:pPr>
            <a:endParaRPr lang="fr-C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28" y="3068960"/>
            <a:ext cx="7734306" cy="414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212" y="4221088"/>
            <a:ext cx="7494788" cy="1852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2411760" y="3329938"/>
            <a:ext cx="440377" cy="307777"/>
          </a:xfrm>
          <a:prstGeom prst="rect">
            <a:avLst/>
          </a:prstGeom>
          <a:noFill/>
        </p:spPr>
        <p:txBody>
          <a:bodyPr wrap="none" rtlCol="0">
            <a:spAutoFit/>
          </a:bodyPr>
          <a:lstStyle/>
          <a:p>
            <a:r>
              <a:rPr lang="fr-CA" sz="1400" dirty="0"/>
              <a:t>p.3</a:t>
            </a:r>
          </a:p>
        </p:txBody>
      </p:sp>
      <p:sp>
        <p:nvSpPr>
          <p:cNvPr id="6" name="ZoneTexte 5"/>
          <p:cNvSpPr txBox="1"/>
          <p:nvPr/>
        </p:nvSpPr>
        <p:spPr>
          <a:xfrm>
            <a:off x="5342193" y="5897889"/>
            <a:ext cx="440377" cy="307777"/>
          </a:xfrm>
          <a:prstGeom prst="rect">
            <a:avLst/>
          </a:prstGeom>
          <a:noFill/>
        </p:spPr>
        <p:txBody>
          <a:bodyPr wrap="none" rtlCol="0">
            <a:spAutoFit/>
          </a:bodyPr>
          <a:lstStyle/>
          <a:p>
            <a:r>
              <a:rPr lang="fr-CA" sz="1400" dirty="0"/>
              <a:t>p.6</a:t>
            </a:r>
          </a:p>
        </p:txBody>
      </p:sp>
    </p:spTree>
    <p:extLst>
      <p:ext uri="{BB962C8B-B14F-4D97-AF65-F5344CB8AC3E}">
        <p14:creationId xmlns:p14="http://schemas.microsoft.com/office/powerpoint/2010/main" val="2130786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Épreuves </a:t>
            </a:r>
          </a:p>
        </p:txBody>
      </p:sp>
      <p:sp>
        <p:nvSpPr>
          <p:cNvPr id="6" name="Espace réservé du contenu 2">
            <a:extLst>
              <a:ext uri="{FF2B5EF4-FFF2-40B4-BE49-F238E27FC236}">
                <a16:creationId xmlns:a16="http://schemas.microsoft.com/office/drawing/2014/main" id="{89547134-0686-4177-A446-CA00CC52ED22}"/>
              </a:ext>
            </a:extLst>
          </p:cNvPr>
          <p:cNvSpPr>
            <a:spLocks noGrp="1"/>
          </p:cNvSpPr>
          <p:nvPr/>
        </p:nvSpPr>
        <p:spPr>
          <a:xfrm>
            <a:off x="205965" y="1880283"/>
            <a:ext cx="8894734" cy="5040560"/>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b="1" dirty="0"/>
              <a:t>Autres épreuves (MEES obligatoire et CSDM imposées): </a:t>
            </a:r>
            <a:endParaRPr lang="fr-CA" dirty="0"/>
          </a:p>
          <a:p>
            <a:r>
              <a:rPr lang="fr-CA" dirty="0"/>
              <a:t>« Pour certains élèves, le défi posé par les attentes du programme peut être hors de portée. Dans une telle situation, il peut être judicieux de </a:t>
            </a:r>
            <a:r>
              <a:rPr lang="fr-CA" b="1" dirty="0"/>
              <a:t>modifier en cours d’apprentissage le niveau des attentes (</a:t>
            </a:r>
            <a:r>
              <a:rPr lang="fr-CA" dirty="0"/>
              <a:t> </a:t>
            </a:r>
            <a:r>
              <a:rPr lang="fr-CA" i="1" dirty="0"/>
              <a:t>cet élève aura un code cours modifié au bulletin et, par conséquent, est exempté des dispositions relatives à la communication des résultats au bulletin : la moyenne du groupe, la pondération des étapes, l’obligation d’utiliser le cadre d’évaluation et l’obligation d’inclure le résultat de l’épreuve à la note finale de l’élève</a:t>
            </a:r>
            <a:r>
              <a:rPr lang="fr-CA" dirty="0"/>
              <a:t>), </a:t>
            </a:r>
            <a:r>
              <a:rPr lang="fr-CA" b="1" dirty="0"/>
              <a:t> </a:t>
            </a:r>
            <a:r>
              <a:rPr lang="fr-CA" dirty="0"/>
              <a:t>afin de favoriser la progression de l’élève dans ses apprentissages. En situation d’évaluation à des fins de régulation, dans le contexte d’une épreuve obligatoire, </a:t>
            </a:r>
            <a:r>
              <a:rPr lang="fr-CA" b="1" dirty="0"/>
              <a:t>on doit soumettre l’élève à l’épreuve dans son intégralité</a:t>
            </a:r>
            <a:r>
              <a:rPr lang="fr-CA" dirty="0"/>
              <a:t>. Si après avoir mis en place des mesures d’adaptation qui maintiennent les exigences des tâches et de la grille de correction l’élève est incapable de comprendre ce qui est attendu de lui, </a:t>
            </a:r>
            <a:r>
              <a:rPr lang="fr-CA" b="1" dirty="0"/>
              <a:t>des modifications peuvent être apportées à l’épreuve plutôt que le priver de la passer</a:t>
            </a:r>
            <a:r>
              <a:rPr lang="fr-CA" dirty="0"/>
              <a:t>. Le cas échéant, il faut inscrire sur les copies de l’élève que l’épreuve a été modifiée. » </a:t>
            </a:r>
            <a:r>
              <a:rPr lang="fr-CA" i="1" dirty="0"/>
              <a:t>Extrait du guide de gestion de la sanction des études, chapitre 5.2.1 </a:t>
            </a:r>
            <a:r>
              <a:rPr lang="fr-CA" dirty="0"/>
              <a:t> </a:t>
            </a:r>
          </a:p>
          <a:p>
            <a:r>
              <a:rPr lang="fr-CA" dirty="0"/>
              <a:t>On parle donc, ici, d’un élève dont l’évaluation a été modifiée en cours d’année. Selon le document d’information : </a:t>
            </a:r>
            <a:r>
              <a:rPr lang="fr-CA" i="1" dirty="0"/>
              <a:t>Précisions sur la flexibilité pédagogique, les mesures d’adaptation et les modifications pour les élèves ayant des besoins particuliers, à la page 6 : </a:t>
            </a:r>
            <a:r>
              <a:rPr lang="fr-CA" dirty="0"/>
              <a:t>« </a:t>
            </a:r>
            <a:r>
              <a:rPr lang="fr-CA" i="1" dirty="0"/>
              <a:t>Modifier ne signifie pas utiliser le contenu du Programme de formation de l’école québécoise (PFEQ) d’un cycle ou d’une année antérieure. Il s’agit plutôt de faire des choix au regard des éléments de contenu du PFEQ, tels que les composantes de compétences ou les critères d’évaluation, tant en situation d’apprentissage que d’évaluation. » </a:t>
            </a:r>
            <a:endParaRPr lang="fr-CA" dirty="0"/>
          </a:p>
          <a:p>
            <a:r>
              <a:rPr lang="fr-CA" dirty="0"/>
              <a:t>Lorsqu’une épreuve a été modifiée, nous recommandons d’agrafer, sur le dessus, le formulaire de l’annexe 4 afin de garder une trace des modifications qui ont été nécessaires pour que l’élève la réalise. Il peut également être utile d’en annexer une copie au plan d’intervention. </a:t>
            </a:r>
          </a:p>
          <a:p>
            <a:r>
              <a:rPr lang="fr-CA" dirty="0"/>
              <a:t>À la CSDM, pour tous les élèves en difficultés d’apprentissage et d’adaptation, du primaire et du secondaire, qu’ils soient en classe régulière ou adaptée, il est fortement recommandé de les soumettre à l’épreuve. Il en va de même pour les élèves handicapés intégrés en classe régulière.</a:t>
            </a:r>
          </a:p>
          <a:p>
            <a:pPr marL="0" indent="0">
              <a:buNone/>
            </a:pPr>
            <a:r>
              <a:rPr lang="fr-CA" dirty="0"/>
              <a:t>Les épreuves MEES obligatoires et CSDM imposées sont les suivantes : </a:t>
            </a:r>
          </a:p>
          <a:p>
            <a:pPr marL="0" indent="0">
              <a:buNone/>
            </a:pPr>
            <a:r>
              <a:rPr lang="fr-CA" dirty="0"/>
              <a:t>3</a:t>
            </a:r>
            <a:r>
              <a:rPr lang="fr-CA" baseline="30000" dirty="0"/>
              <a:t>e</a:t>
            </a:r>
            <a:r>
              <a:rPr lang="fr-CA" dirty="0"/>
              <a:t> cycle, donc élèves de 11 ans au 30-09-16 (ou 12 ans si en </a:t>
            </a:r>
            <a:r>
              <a:rPr lang="fr-CA" dirty="0" err="1"/>
              <a:t>déro</a:t>
            </a:r>
            <a:r>
              <a:rPr lang="fr-CA" dirty="0"/>
              <a:t>) : français lecture et écriture (MEES obligatoire) et maths (MEES obligatoire). 2</a:t>
            </a:r>
            <a:r>
              <a:rPr lang="fr-CA" baseline="30000" dirty="0"/>
              <a:t>e</a:t>
            </a:r>
            <a:r>
              <a:rPr lang="fr-CA" dirty="0"/>
              <a:t> cycle, donc élèves de 9 ans au 30-09-16 : français lecture et écriture (MEES obligatoire).</a:t>
            </a:r>
          </a:p>
          <a:p>
            <a:pPr marL="0" indent="0">
              <a:buNone/>
            </a:pPr>
            <a:r>
              <a:rPr lang="fr-CA" dirty="0"/>
              <a:t>Pour les élèves de la 2</a:t>
            </a:r>
            <a:r>
              <a:rPr lang="fr-CA" baseline="30000" dirty="0"/>
              <a:t>e</a:t>
            </a:r>
            <a:r>
              <a:rPr lang="fr-CA" dirty="0"/>
              <a:t> année du 1</a:t>
            </a:r>
            <a:r>
              <a:rPr lang="fr-CA" baseline="30000" dirty="0"/>
              <a:t>er</a:t>
            </a:r>
            <a:r>
              <a:rPr lang="fr-CA" dirty="0"/>
              <a:t> cycle secondaire (et prolongation), les épreuves sont les suivantes: Français (écriture), maths, histoire, science et anglais</a:t>
            </a:r>
          </a:p>
          <a:p>
            <a:pPr marL="0" indent="0">
              <a:buNone/>
            </a:pPr>
            <a:endParaRPr lang="fr-CA" dirty="0"/>
          </a:p>
          <a:p>
            <a:endParaRPr lang="fr-CA" dirty="0"/>
          </a:p>
        </p:txBody>
      </p:sp>
      <p:sp>
        <p:nvSpPr>
          <p:cNvPr id="7" name="Rectangle 6">
            <a:extLst>
              <a:ext uri="{FF2B5EF4-FFF2-40B4-BE49-F238E27FC236}">
                <a16:creationId xmlns:a16="http://schemas.microsoft.com/office/drawing/2014/main" id="{77A906F7-B91C-48CE-88B7-25F15EE35E4E}"/>
              </a:ext>
            </a:extLst>
          </p:cNvPr>
          <p:cNvSpPr/>
          <p:nvPr/>
        </p:nvSpPr>
        <p:spPr>
          <a:xfrm>
            <a:off x="211348" y="4492206"/>
            <a:ext cx="8721304" cy="55856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A89344D5-837A-4122-8DE1-1A451B17EF45}"/>
              </a:ext>
            </a:extLst>
          </p:cNvPr>
          <p:cNvSpPr/>
          <p:nvPr/>
        </p:nvSpPr>
        <p:spPr>
          <a:xfrm>
            <a:off x="211347" y="5225451"/>
            <a:ext cx="8613474" cy="79578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8363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7556313" cy="1116106"/>
          </a:xfrm>
        </p:spPr>
        <p:txBody>
          <a:bodyPr/>
          <a:lstStyle/>
          <a:p>
            <a:r>
              <a:rPr lang="fr-CA" sz="2400" dirty="0"/>
              <a:t>Options d’organisation du groupe en évaluation</a:t>
            </a:r>
          </a:p>
        </p:txBody>
      </p:sp>
      <p:graphicFrame>
        <p:nvGraphicFramePr>
          <p:cNvPr id="5" name="Tableau 4"/>
          <p:cNvGraphicFramePr>
            <a:graphicFrameLocks noGrp="1"/>
          </p:cNvGraphicFramePr>
          <p:nvPr>
            <p:extLst>
              <p:ext uri="{D42A27DB-BD31-4B8C-83A1-F6EECF244321}">
                <p14:modId xmlns:p14="http://schemas.microsoft.com/office/powerpoint/2010/main" val="862576923"/>
              </p:ext>
            </p:extLst>
          </p:nvPr>
        </p:nvGraphicFramePr>
        <p:xfrm>
          <a:off x="683569" y="669961"/>
          <a:ext cx="8064895" cy="6039655"/>
        </p:xfrm>
        <a:graphic>
          <a:graphicData uri="http://schemas.openxmlformats.org/drawingml/2006/table">
            <a:tbl>
              <a:tblPr firstRow="1" bandRow="1">
                <a:tableStyleId>{5C22544A-7EE6-4342-B048-85BDC9FD1C3A}</a:tableStyleId>
              </a:tblPr>
              <a:tblGrid>
                <a:gridCol w="2323783">
                  <a:extLst>
                    <a:ext uri="{9D8B030D-6E8A-4147-A177-3AD203B41FA5}">
                      <a16:colId xmlns:a16="http://schemas.microsoft.com/office/drawing/2014/main" val="20000"/>
                    </a:ext>
                  </a:extLst>
                </a:gridCol>
                <a:gridCol w="2870556">
                  <a:extLst>
                    <a:ext uri="{9D8B030D-6E8A-4147-A177-3AD203B41FA5}">
                      <a16:colId xmlns:a16="http://schemas.microsoft.com/office/drawing/2014/main" val="20001"/>
                    </a:ext>
                  </a:extLst>
                </a:gridCol>
                <a:gridCol w="2870556">
                  <a:extLst>
                    <a:ext uri="{9D8B030D-6E8A-4147-A177-3AD203B41FA5}">
                      <a16:colId xmlns:a16="http://schemas.microsoft.com/office/drawing/2014/main" val="20002"/>
                    </a:ext>
                  </a:extLst>
                </a:gridCol>
              </a:tblGrid>
              <a:tr h="1428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00" dirty="0"/>
                        <a:t>Même évaluation/local pour tous et</a:t>
                      </a:r>
                      <a:r>
                        <a:rPr lang="fr-CA" sz="1000" baseline="0" dirty="0"/>
                        <a:t> p</a:t>
                      </a:r>
                      <a:r>
                        <a:rPr lang="fr-CA" sz="1000" dirty="0"/>
                        <a:t>révoir soutien à l’écrit (étiquettes ou parties</a:t>
                      </a:r>
                      <a:r>
                        <a:rPr lang="fr-CA" sz="1000" baseline="0" dirty="0"/>
                        <a:t> déjà complétées</a:t>
                      </a:r>
                      <a:r>
                        <a:rPr lang="fr-CA" sz="1000" dirty="0"/>
                        <a:t>) </a:t>
                      </a:r>
                    </a:p>
                    <a:p>
                      <a:endParaRPr lang="fr-CA" sz="1000" dirty="0"/>
                    </a:p>
                  </a:txBody>
                  <a:tcPr/>
                </a:tc>
                <a:tc>
                  <a:txBody>
                    <a:bodyPr/>
                    <a:lstStyle/>
                    <a:p>
                      <a:pPr marL="171450" indent="-171450">
                        <a:buFont typeface="Arial" panose="020B0604020202020204" pitchFamily="34" charset="0"/>
                        <a:buChar char="•"/>
                      </a:pPr>
                      <a:r>
                        <a:rPr lang="fr-CA" sz="1000" dirty="0"/>
                        <a:t>Nécessite</a:t>
                      </a:r>
                      <a:r>
                        <a:rPr lang="fr-CA" sz="1000" baseline="0" dirty="0"/>
                        <a:t> bonne connaissance du groupe</a:t>
                      </a:r>
                    </a:p>
                    <a:p>
                      <a:pPr marL="171450" indent="-171450">
                        <a:buFont typeface="Arial" panose="020B0604020202020204" pitchFamily="34" charset="0"/>
                        <a:buChar char="•"/>
                      </a:pPr>
                      <a:r>
                        <a:rPr lang="fr-CA" sz="1000" baseline="0" dirty="0"/>
                        <a:t>Nécessite de prévoir les obstacles possibles</a:t>
                      </a:r>
                    </a:p>
                    <a:p>
                      <a:pPr marL="171450" indent="-171450">
                        <a:buFont typeface="Arial" panose="020B0604020202020204" pitchFamily="34" charset="0"/>
                        <a:buChar char="•"/>
                      </a:pPr>
                      <a:r>
                        <a:rPr lang="fr-CA" sz="1000" baseline="0" dirty="0"/>
                        <a:t>Nécessaire de préparer les étiquettes ou faire les parties hors de portée de l’élève</a:t>
                      </a:r>
                      <a:endParaRPr lang="fr-CA" sz="1000" dirty="0"/>
                    </a:p>
                  </a:txBody>
                  <a:tcPr/>
                </a:tc>
                <a:tc>
                  <a:txBody>
                    <a:bodyPr/>
                    <a:lstStyle/>
                    <a:p>
                      <a:pPr marL="171450" indent="-171450">
                        <a:buFont typeface="Arial" panose="020B0604020202020204" pitchFamily="34" charset="0"/>
                        <a:buChar char="•"/>
                      </a:pPr>
                      <a:r>
                        <a:rPr lang="fr-CA" sz="1000" dirty="0"/>
                        <a:t>Les élèves en</a:t>
                      </a:r>
                      <a:r>
                        <a:rPr lang="fr-CA" sz="1000" baseline="0" dirty="0"/>
                        <a:t> modification ont une situation qui représente un défi réaliste</a:t>
                      </a:r>
                    </a:p>
                    <a:p>
                      <a:pPr marL="171450" indent="-171450">
                        <a:buFont typeface="Arial" panose="020B0604020202020204" pitchFamily="34" charset="0"/>
                        <a:buChar char="•"/>
                      </a:pPr>
                      <a:r>
                        <a:rPr lang="fr-CA" sz="1000" baseline="0" dirty="0"/>
                        <a:t>Les élèves en modification ont accès au soutien et échanges qui n’ont pas d’impact sur la note</a:t>
                      </a:r>
                    </a:p>
                    <a:p>
                      <a:pPr marL="171450" indent="-171450">
                        <a:buFont typeface="Arial" panose="020B0604020202020204" pitchFamily="34" charset="0"/>
                        <a:buChar char="•"/>
                      </a:pPr>
                      <a:r>
                        <a:rPr lang="fr-CA" sz="1000" baseline="0" dirty="0"/>
                        <a:t>Les élèves en évaluation régulière n’ont pas accès à un soutien dont il faudrait tenir compte à l’évaluation</a:t>
                      </a:r>
                      <a:endParaRPr lang="fr-CA" sz="1000" dirty="0"/>
                    </a:p>
                  </a:txBody>
                  <a:tcPr/>
                </a:tc>
                <a:extLst>
                  <a:ext uri="{0D108BD9-81ED-4DB2-BD59-A6C34878D82A}">
                    <a16:rowId xmlns:a16="http://schemas.microsoft.com/office/drawing/2014/main" val="10000"/>
                  </a:ext>
                </a:extLst>
              </a:tr>
              <a:tr h="1726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00" dirty="0"/>
                        <a:t>Même évaluation/local pour tous et</a:t>
                      </a:r>
                      <a:r>
                        <a:rPr lang="fr-CA" sz="1000" baseline="0" dirty="0"/>
                        <a:t> </a:t>
                      </a:r>
                      <a:r>
                        <a:rPr lang="fr-CA" sz="1000" dirty="0"/>
                        <a:t>prévoir un sous-groupe dans un coin du local pour offrir le soutien à l’oral</a:t>
                      </a:r>
                    </a:p>
                  </a:txBody>
                  <a:tcPr/>
                </a:tc>
                <a:tc>
                  <a:txBody>
                    <a:bodyPr/>
                    <a:lstStyle/>
                    <a:p>
                      <a:r>
                        <a:rPr lang="fr-CA" sz="1000" dirty="0"/>
                        <a:t>Nécessite une organisation physique particulière de la classe (plus éloigné pour les élèves en évaluation régulière)</a:t>
                      </a:r>
                    </a:p>
                  </a:txBody>
                  <a:tcPr/>
                </a:tc>
                <a:tc>
                  <a:txBody>
                    <a:bodyPr/>
                    <a:lstStyle/>
                    <a:p>
                      <a:pPr marL="171450" indent="-171450">
                        <a:buFont typeface="Arial" panose="020B0604020202020204" pitchFamily="34" charset="0"/>
                        <a:buChar char="•"/>
                      </a:pPr>
                      <a:r>
                        <a:rPr lang="fr-CA" sz="1000" dirty="0"/>
                        <a:t>Les élèves en</a:t>
                      </a:r>
                      <a:r>
                        <a:rPr lang="fr-CA" sz="1000" baseline="0" dirty="0"/>
                        <a:t> modification ont une situation qui représente un défi réaliste via le soutien offert</a:t>
                      </a:r>
                    </a:p>
                    <a:p>
                      <a:pPr marL="171450" indent="-171450">
                        <a:buFont typeface="Arial" panose="020B0604020202020204" pitchFamily="34" charset="0"/>
                        <a:buChar char="•"/>
                      </a:pPr>
                      <a:r>
                        <a:rPr lang="fr-CA" sz="1000" baseline="0" dirty="0"/>
                        <a:t>Les élèves en évaluation régulière pourraient avoir accès à un soutien dont il faudrait tenir compte à l’évaluation</a:t>
                      </a:r>
                    </a:p>
                    <a:p>
                      <a:pPr marL="171450" indent="-171450">
                        <a:buFont typeface="Arial" panose="020B0604020202020204" pitchFamily="34" charset="0"/>
                        <a:buChar char="•"/>
                      </a:pPr>
                      <a:r>
                        <a:rPr lang="fr-CA" sz="1000" baseline="0" dirty="0"/>
                        <a:t>Les élèves en évaluation régulière aura accès à moins de soutien qui n’a pas d’impact sur la note (à moins d’être 2 intervenants)</a:t>
                      </a:r>
                      <a:endParaRPr lang="fr-CA" sz="1000" dirty="0"/>
                    </a:p>
                  </a:txBody>
                  <a:tcPr/>
                </a:tc>
                <a:extLst>
                  <a:ext uri="{0D108BD9-81ED-4DB2-BD59-A6C34878D82A}">
                    <a16:rowId xmlns:a16="http://schemas.microsoft.com/office/drawing/2014/main" val="10001"/>
                  </a:ext>
                </a:extLst>
              </a:tr>
              <a:tr h="17263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00" dirty="0"/>
                        <a:t>Même local et évaluation différente pour les élèves en modification</a:t>
                      </a:r>
                    </a:p>
                    <a:p>
                      <a:endParaRPr lang="fr-CA" sz="1000" dirty="0"/>
                    </a:p>
                  </a:txBody>
                  <a:tcPr/>
                </a:tc>
                <a:tc>
                  <a:txBody>
                    <a:bodyPr/>
                    <a:lstStyle/>
                    <a:p>
                      <a:pPr marL="171450" indent="-171450">
                        <a:buFont typeface="Arial" panose="020B0604020202020204" pitchFamily="34" charset="0"/>
                        <a:buChar char="•"/>
                      </a:pPr>
                      <a:r>
                        <a:rPr lang="fr-CA" sz="1000" dirty="0"/>
                        <a:t>Nécessite</a:t>
                      </a:r>
                      <a:r>
                        <a:rPr lang="fr-CA" sz="1000" baseline="0" dirty="0"/>
                        <a:t> bonne connaissance du groupe</a:t>
                      </a:r>
                    </a:p>
                    <a:p>
                      <a:pPr marL="171450" indent="-171450">
                        <a:buFont typeface="Arial" panose="020B0604020202020204" pitchFamily="34" charset="0"/>
                        <a:buChar char="•"/>
                      </a:pPr>
                      <a:r>
                        <a:rPr lang="fr-CA" sz="1000" baseline="0" dirty="0"/>
                        <a:t>Nécessite de prévoir les obstacles possibles</a:t>
                      </a:r>
                    </a:p>
                    <a:p>
                      <a:pPr marL="171450" indent="-171450">
                        <a:buFont typeface="Arial" panose="020B0604020202020204" pitchFamily="34" charset="0"/>
                        <a:buChar char="•"/>
                      </a:pPr>
                      <a:r>
                        <a:rPr lang="fr-CA" sz="1000" baseline="0" dirty="0"/>
                        <a:t>Nécessaire de préparer une évaluation différente</a:t>
                      </a:r>
                      <a:endParaRPr lang="fr-CA" sz="1000" dirty="0"/>
                    </a:p>
                  </a:txBody>
                  <a:tcPr/>
                </a:tc>
                <a:tc>
                  <a:txBody>
                    <a:bodyPr/>
                    <a:lstStyle/>
                    <a:p>
                      <a:pPr marL="171450" indent="-171450">
                        <a:buFont typeface="Arial" panose="020B0604020202020204" pitchFamily="34" charset="0"/>
                        <a:buChar char="•"/>
                      </a:pPr>
                      <a:r>
                        <a:rPr lang="fr-CA" sz="1000" dirty="0"/>
                        <a:t>Les élèves en</a:t>
                      </a:r>
                      <a:r>
                        <a:rPr lang="fr-CA" sz="1000" baseline="0" dirty="0"/>
                        <a:t> modification ont une situation qui représente un défi réaliste</a:t>
                      </a:r>
                    </a:p>
                    <a:p>
                      <a:pPr marL="171450" indent="-171450">
                        <a:buFont typeface="Arial" panose="020B0604020202020204" pitchFamily="34" charset="0"/>
                        <a:buChar char="•"/>
                      </a:pPr>
                      <a:r>
                        <a:rPr lang="fr-CA" sz="1000" baseline="0" dirty="0"/>
                        <a:t>Les élèves en modification ont accès au soutien et échanges qui n’ont pas d’impact sur la note, mais pas nécessairement en lien avec l’évaluation qu’ils ont (risque de confusion)</a:t>
                      </a:r>
                    </a:p>
                    <a:p>
                      <a:pPr marL="171450" indent="-171450">
                        <a:buFont typeface="Arial" panose="020B0604020202020204" pitchFamily="34" charset="0"/>
                        <a:buChar char="•"/>
                      </a:pPr>
                      <a:r>
                        <a:rPr lang="fr-CA" sz="1000" baseline="0" dirty="0"/>
                        <a:t>Les élèves en évaluation régulière n’auront pas accès à un soutien dont il faudrait tenir compte à l’évaluation</a:t>
                      </a:r>
                      <a:endParaRPr lang="fr-CA" sz="1000" dirty="0"/>
                    </a:p>
                  </a:txBody>
                  <a:tcPr/>
                </a:tc>
                <a:extLst>
                  <a:ext uri="{0D108BD9-81ED-4DB2-BD59-A6C34878D82A}">
                    <a16:rowId xmlns:a16="http://schemas.microsoft.com/office/drawing/2014/main" val="10002"/>
                  </a:ext>
                </a:extLst>
              </a:tr>
              <a:tr h="11179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00" dirty="0"/>
                        <a:t>Même évaluation et prévoir du décloisonnement (différents sous-groupe)</a:t>
                      </a:r>
                    </a:p>
                    <a:p>
                      <a:endParaRPr lang="fr-CA" sz="1000" dirty="0"/>
                    </a:p>
                  </a:txBody>
                  <a:tcPr/>
                </a:tc>
                <a:tc>
                  <a:txBody>
                    <a:bodyPr/>
                    <a:lstStyle/>
                    <a:p>
                      <a:pPr marL="171450" indent="-171450">
                        <a:buFont typeface="Arial" panose="020B0604020202020204" pitchFamily="34" charset="0"/>
                        <a:buChar char="•"/>
                      </a:pPr>
                      <a:r>
                        <a:rPr lang="fr-CA" sz="1000" dirty="0"/>
                        <a:t>Nécessite une planification/évaluation commune avec 1 ou plusieurs enseignants du même niveau</a:t>
                      </a:r>
                    </a:p>
                    <a:p>
                      <a:pPr marL="171450" indent="-171450">
                        <a:buFont typeface="Arial" panose="020B0604020202020204" pitchFamily="34" charset="0"/>
                        <a:buChar char="•"/>
                      </a:pPr>
                      <a:r>
                        <a:rPr lang="fr-CA" sz="1000" dirty="0"/>
                        <a:t>Nécessite</a:t>
                      </a:r>
                      <a:r>
                        <a:rPr lang="fr-CA" sz="1000" baseline="0" dirty="0"/>
                        <a:t> la formation de sous-groupe</a:t>
                      </a:r>
                      <a:endParaRPr lang="fr-CA" sz="1000" dirty="0"/>
                    </a:p>
                  </a:txBody>
                  <a:tcPr/>
                </a:tc>
                <a:tc>
                  <a:txBody>
                    <a:bodyPr/>
                    <a:lstStyle/>
                    <a:p>
                      <a:pPr marL="171450" indent="-171450">
                        <a:buFont typeface="Arial" panose="020B0604020202020204" pitchFamily="34" charset="0"/>
                        <a:buChar char="•"/>
                      </a:pPr>
                      <a:r>
                        <a:rPr lang="fr-CA" sz="1000" dirty="0"/>
                        <a:t>Les élèves en modification pourraient être soumis à un préjudice par la formation de sous-groupes homogènes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000" baseline="0" dirty="0"/>
                        <a:t>Les élèves en évaluation régulière n’auront pas accès à un soutien dont il faudrait tenir compte à l’évaluation</a:t>
                      </a:r>
                    </a:p>
                    <a:p>
                      <a:endParaRPr lang="fr-CA" sz="1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32381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Des ressources</a:t>
            </a:r>
          </a:p>
        </p:txBody>
      </p:sp>
      <p:sp>
        <p:nvSpPr>
          <p:cNvPr id="3" name="Espace réservé du contenu 2"/>
          <p:cNvSpPr>
            <a:spLocks noGrp="1"/>
          </p:cNvSpPr>
          <p:nvPr>
            <p:ph idx="1"/>
          </p:nvPr>
        </p:nvSpPr>
        <p:spPr/>
        <p:txBody>
          <a:bodyPr>
            <a:normAutofit lnSpcReduction="10000"/>
          </a:bodyPr>
          <a:lstStyle/>
          <a:p>
            <a:r>
              <a:rPr lang="fr-CA" dirty="0"/>
              <a:t>Maths primaire: </a:t>
            </a:r>
            <a:r>
              <a:rPr lang="fr-CA" dirty="0">
                <a:hlinkClick r:id="rId2"/>
              </a:rPr>
              <a:t>http://cybersavoir.csdm.qc.ca/123/</a:t>
            </a:r>
            <a:endParaRPr lang="fr-CA" dirty="0"/>
          </a:p>
          <a:p>
            <a:r>
              <a:rPr lang="fr-CA" dirty="0"/>
              <a:t>Français primaire:  </a:t>
            </a:r>
            <a:r>
              <a:rPr lang="fr-CA" dirty="0">
                <a:hlinkClick r:id="rId3"/>
              </a:rPr>
              <a:t>http://cybersavoir.csdm.qc.ca/abc/</a:t>
            </a:r>
            <a:r>
              <a:rPr lang="fr-CA" dirty="0"/>
              <a:t> (lecture interactive, planifications intégrées, journal dialogué, …)</a:t>
            </a:r>
          </a:p>
          <a:p>
            <a:r>
              <a:rPr lang="fr-CA" dirty="0"/>
              <a:t>Communauté maths secondaire: </a:t>
            </a:r>
            <a:r>
              <a:rPr lang="fr-CA" dirty="0">
                <a:hlinkClick r:id="rId4"/>
              </a:rPr>
              <a:t>https://portail.csdm.qc.ca/Secure/Assembleur/NewAssembleur.aspx?IdPage=1790081</a:t>
            </a:r>
            <a:endParaRPr lang="fr-CA" dirty="0"/>
          </a:p>
          <a:p>
            <a:r>
              <a:rPr lang="fr-CA" dirty="0"/>
              <a:t>Français secondaire: </a:t>
            </a:r>
            <a:r>
              <a:rPr lang="fr-CA" dirty="0">
                <a:hlinkClick r:id="rId5"/>
              </a:rPr>
              <a:t>https://portail.csdm.qc.ca/Secure/Assembleur/NewAssembleur.aspx?IdPage=289707</a:t>
            </a:r>
            <a:endParaRPr lang="fr-CA" dirty="0"/>
          </a:p>
          <a:p>
            <a:r>
              <a:rPr lang="fr-CA" dirty="0"/>
              <a:t>Site </a:t>
            </a:r>
            <a:r>
              <a:rPr lang="fr-CA" dirty="0">
                <a:hlinkClick r:id="rId6"/>
              </a:rPr>
              <a:t>Livres ouverts</a:t>
            </a:r>
            <a:endParaRPr lang="fr-CA" dirty="0"/>
          </a:p>
          <a:p>
            <a:endParaRPr lang="fr-CA" dirty="0"/>
          </a:p>
        </p:txBody>
      </p:sp>
    </p:spTree>
    <p:extLst>
      <p:ext uri="{BB962C8B-B14F-4D97-AF65-F5344CB8AC3E}">
        <p14:creationId xmlns:p14="http://schemas.microsoft.com/office/powerpoint/2010/main" val="358155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Quelles sont nos obligations?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889386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9552" y="2708920"/>
            <a:ext cx="3672408" cy="2232248"/>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6" name="Rectangle 5"/>
          <p:cNvSpPr/>
          <p:nvPr/>
        </p:nvSpPr>
        <p:spPr>
          <a:xfrm>
            <a:off x="4375944" y="2420888"/>
            <a:ext cx="3364408" cy="1224136"/>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7" name="Rectangle 6"/>
          <p:cNvSpPr/>
          <p:nvPr/>
        </p:nvSpPr>
        <p:spPr>
          <a:xfrm>
            <a:off x="4427984" y="3763227"/>
            <a:ext cx="3384376" cy="2232248"/>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5" name="ZoneTexte 4"/>
          <p:cNvSpPr txBox="1"/>
          <p:nvPr/>
        </p:nvSpPr>
        <p:spPr>
          <a:xfrm>
            <a:off x="395536" y="6093296"/>
            <a:ext cx="3581173" cy="369332"/>
          </a:xfrm>
          <a:prstGeom prst="rect">
            <a:avLst/>
          </a:prstGeom>
          <a:noFill/>
        </p:spPr>
        <p:txBody>
          <a:bodyPr wrap="none" rtlCol="0">
            <a:spAutoFit/>
          </a:bodyPr>
          <a:lstStyle/>
          <a:p>
            <a:r>
              <a:rPr lang="fr-CA" dirty="0"/>
              <a:t>Instruction annuelle, 2016-2017</a:t>
            </a:r>
          </a:p>
        </p:txBody>
      </p:sp>
      <p:sp>
        <p:nvSpPr>
          <p:cNvPr id="3" name="ZoneTexte 2"/>
          <p:cNvSpPr txBox="1"/>
          <p:nvPr/>
        </p:nvSpPr>
        <p:spPr>
          <a:xfrm rot="1471839">
            <a:off x="1973845" y="4457429"/>
            <a:ext cx="3424399" cy="369332"/>
          </a:xfrm>
          <a:prstGeom prst="rect">
            <a:avLst/>
          </a:prstGeom>
          <a:solidFill>
            <a:schemeClr val="accent1"/>
          </a:solidFill>
          <a:ln>
            <a:solidFill>
              <a:schemeClr val="accent2">
                <a:lumMod val="50000"/>
                <a:lumOff val="50000"/>
              </a:schemeClr>
            </a:solidFill>
          </a:ln>
        </p:spPr>
        <p:txBody>
          <a:bodyPr wrap="none" rtlCol="0">
            <a:spAutoFit/>
          </a:bodyPr>
          <a:lstStyle/>
          <a:p>
            <a:r>
              <a:rPr lang="fr-CA" dirty="0">
                <a:solidFill>
                  <a:schemeClr val="bg1"/>
                </a:solidFill>
              </a:rPr>
              <a:t>Démarche vers la modification</a:t>
            </a:r>
          </a:p>
        </p:txBody>
      </p:sp>
      <p:sp>
        <p:nvSpPr>
          <p:cNvPr id="8" name="ZoneTexte 7"/>
          <p:cNvSpPr txBox="1"/>
          <p:nvPr/>
        </p:nvSpPr>
        <p:spPr>
          <a:xfrm>
            <a:off x="4717300" y="2236222"/>
            <a:ext cx="2681696" cy="369332"/>
          </a:xfrm>
          <a:prstGeom prst="rect">
            <a:avLst/>
          </a:prstGeom>
          <a:solidFill>
            <a:schemeClr val="accent1"/>
          </a:solidFill>
        </p:spPr>
        <p:txBody>
          <a:bodyPr wrap="none" rtlCol="0">
            <a:spAutoFit/>
          </a:bodyPr>
          <a:lstStyle/>
          <a:p>
            <a:r>
              <a:rPr lang="fr-CA" dirty="0">
                <a:solidFill>
                  <a:schemeClr val="bg1"/>
                </a:solidFill>
              </a:rPr>
              <a:t>Exigences bulletin et PI</a:t>
            </a:r>
          </a:p>
        </p:txBody>
      </p:sp>
    </p:spTree>
    <p:extLst>
      <p:ext uri="{BB962C8B-B14F-4D97-AF65-F5344CB8AC3E}">
        <p14:creationId xmlns:p14="http://schemas.microsoft.com/office/powerpoint/2010/main" val="109997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Codes cours modifiés, implications et aspects techniques</a:t>
            </a:r>
          </a:p>
        </p:txBody>
      </p:sp>
    </p:spTree>
    <p:extLst>
      <p:ext uri="{BB962C8B-B14F-4D97-AF65-F5344CB8AC3E}">
        <p14:creationId xmlns:p14="http://schemas.microsoft.com/office/powerpoint/2010/main" val="1741816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chemeClr val="accent2">
                    <a:lumMod val="75000"/>
                    <a:lumOff val="25000"/>
                  </a:schemeClr>
                </a:solidFill>
              </a:rPr>
              <a:t>Modifier QUAND ?</a:t>
            </a:r>
            <a:br>
              <a:rPr lang="fr-CA" dirty="0">
                <a:solidFill>
                  <a:schemeClr val="accent2">
                    <a:lumMod val="75000"/>
                    <a:lumOff val="25000"/>
                  </a:schemeClr>
                </a:solidFill>
              </a:rPr>
            </a:br>
            <a:r>
              <a:rPr lang="fr-CA" dirty="0">
                <a:solidFill>
                  <a:schemeClr val="accent2">
                    <a:lumMod val="75000"/>
                    <a:lumOff val="25000"/>
                  </a:schemeClr>
                </a:solidFill>
              </a:rPr>
              <a:t>La démarche</a:t>
            </a:r>
            <a:br>
              <a:rPr lang="fr-CA" dirty="0">
                <a:solidFill>
                  <a:schemeClr val="accent2">
                    <a:lumMod val="75000"/>
                    <a:lumOff val="25000"/>
                  </a:schemeClr>
                </a:solidFill>
              </a:rPr>
            </a:br>
            <a:endParaRPr lang="fr-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70" y="2281808"/>
            <a:ext cx="9051230" cy="2601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8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Quelles sont les mesures d’adaptation permises, même en sanction des études?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11223" y="2292545"/>
            <a:ext cx="4683028" cy="37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636912"/>
            <a:ext cx="4824536" cy="386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80143" y="6590918"/>
            <a:ext cx="8214108" cy="215444"/>
          </a:xfrm>
          <a:prstGeom prst="rect">
            <a:avLst/>
          </a:prstGeom>
          <a:noFill/>
        </p:spPr>
        <p:txBody>
          <a:bodyPr wrap="none" rtlCol="0">
            <a:spAutoFit/>
          </a:bodyPr>
          <a:lstStyle/>
          <a:p>
            <a:r>
              <a:rPr lang="fr-CA" sz="800" dirty="0"/>
              <a:t>Chapitre 5 du guide de la gestion de la sanction des études: http://www.education.gouv.qc.ca/fileadmin/site_web/documents/dpse/sanction/Guide-sanction-2015_fr.pdf</a:t>
            </a:r>
          </a:p>
        </p:txBody>
      </p:sp>
      <p:sp>
        <p:nvSpPr>
          <p:cNvPr id="6" name="ZoneTexte 5"/>
          <p:cNvSpPr txBox="1"/>
          <p:nvPr/>
        </p:nvSpPr>
        <p:spPr>
          <a:xfrm rot="20234978">
            <a:off x="113017" y="3555838"/>
            <a:ext cx="3744416" cy="461665"/>
          </a:xfrm>
          <a:prstGeom prst="rect">
            <a:avLst/>
          </a:prstGeom>
          <a:noFill/>
        </p:spPr>
        <p:txBody>
          <a:bodyPr wrap="square" rtlCol="0">
            <a:spAutoFit/>
          </a:bodyPr>
          <a:lstStyle/>
          <a:p>
            <a:r>
              <a:rPr lang="fr-CA" sz="1200" dirty="0"/>
              <a:t>Autre mesure permise: dictionnaire bilingue, 2 années après la sortie de classe d’accueil</a:t>
            </a:r>
          </a:p>
        </p:txBody>
      </p:sp>
    </p:spTree>
    <p:extLst>
      <p:ext uri="{BB962C8B-B14F-4D97-AF65-F5344CB8AC3E}">
        <p14:creationId xmlns:p14="http://schemas.microsoft.com/office/powerpoint/2010/main" val="1487091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Et les autres moyens?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60283">
            <a:off x="539552" y="1340768"/>
            <a:ext cx="3184004" cy="4069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19" y="1844824"/>
            <a:ext cx="4638675"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96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2" y="1268759"/>
            <a:ext cx="9083277" cy="3456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24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Codes cours au primaire</a:t>
            </a:r>
          </a:p>
        </p:txBody>
      </p:sp>
      <p:sp>
        <p:nvSpPr>
          <p:cNvPr id="3" name="Espace réservé du contenu 2"/>
          <p:cNvSpPr>
            <a:spLocks noGrp="1"/>
          </p:cNvSpPr>
          <p:nvPr>
            <p:ph idx="1"/>
          </p:nvPr>
        </p:nvSpPr>
        <p:spPr>
          <a:xfrm>
            <a:off x="457200" y="1600200"/>
            <a:ext cx="7931224" cy="4781128"/>
          </a:xfrm>
        </p:spPr>
        <p:txBody>
          <a:bodyPr>
            <a:normAutofit fontScale="92500" lnSpcReduction="20000"/>
          </a:bodyPr>
          <a:lstStyle/>
          <a:p>
            <a:pPr marL="0" indent="0">
              <a:buNone/>
            </a:pPr>
            <a:r>
              <a:rPr lang="fr-CA" dirty="0"/>
              <a:t>Les nouveaux codes-cours sont donnés en fonction du niveau-âge de l’élève. </a:t>
            </a:r>
          </a:p>
          <a:p>
            <a:pPr marL="2865438" lvl="3" indent="0">
              <a:buNone/>
            </a:pPr>
            <a:r>
              <a:rPr lang="fr-CA" dirty="0"/>
              <a:t>8 ans = 3MO</a:t>
            </a:r>
          </a:p>
          <a:p>
            <a:pPr marL="2865438" lvl="3" indent="0">
              <a:buNone/>
            </a:pPr>
            <a:r>
              <a:rPr lang="fr-CA" dirty="0"/>
              <a:t>9 ans = 4MO</a:t>
            </a:r>
          </a:p>
          <a:p>
            <a:pPr marL="2865438" lvl="3" indent="0">
              <a:buNone/>
            </a:pPr>
            <a:r>
              <a:rPr lang="fr-CA" dirty="0"/>
              <a:t>10 ans = 5MO</a:t>
            </a:r>
          </a:p>
          <a:p>
            <a:pPr marL="2865438" lvl="3" indent="0">
              <a:buNone/>
            </a:pPr>
            <a:r>
              <a:rPr lang="fr-CA" dirty="0"/>
              <a:t>11 ans = 6MO</a:t>
            </a:r>
          </a:p>
          <a:p>
            <a:pPr marL="2865438" lvl="3" indent="0">
              <a:buNone/>
            </a:pPr>
            <a:r>
              <a:rPr lang="fr-CA" dirty="0"/>
              <a:t>12 ans = 7MO</a:t>
            </a:r>
          </a:p>
          <a:p>
            <a:pPr marL="4763" lvl="3" indent="0">
              <a:buNone/>
            </a:pPr>
            <a:endParaRPr lang="fr-CA" sz="2400" dirty="0"/>
          </a:p>
          <a:p>
            <a:pPr marL="1524000" lvl="3" indent="-1519238">
              <a:buNone/>
            </a:pPr>
            <a:r>
              <a:rPr lang="fr-CA" sz="2400" dirty="0"/>
              <a:t>Primaire et secondaire: </a:t>
            </a:r>
          </a:p>
          <a:p>
            <a:pPr marL="1524000" lvl="3" indent="-1519238">
              <a:buNone/>
            </a:pPr>
            <a:r>
              <a:rPr lang="fr-CA" sz="2400" dirty="0"/>
              <a:t>                      le niveau cycle-âge entraîne une </a:t>
            </a:r>
            <a:r>
              <a:rPr lang="fr-CA" sz="2400" u="sng" dirty="0"/>
              <a:t>grille-matière</a:t>
            </a:r>
            <a:r>
              <a:rPr lang="fr-CA" sz="2400" dirty="0"/>
              <a:t> cycle-âge calquée sur le régulier ainsi que les mêmes règles qu’au régulier</a:t>
            </a:r>
          </a:p>
          <a:p>
            <a:pPr marL="1524000" lvl="3" indent="-1519238">
              <a:buNone/>
            </a:pPr>
            <a:endParaRPr lang="fr-CA" sz="2400" dirty="0"/>
          </a:p>
          <a:p>
            <a:pPr marL="1524000" lvl="3" indent="-1519238" algn="ctr">
              <a:buNone/>
            </a:pPr>
            <a:r>
              <a:rPr lang="fr-CA" sz="2400" dirty="0"/>
              <a:t>En tenir compte lors de la formation des groupes (par âge et non par « niveau »)</a:t>
            </a:r>
          </a:p>
        </p:txBody>
      </p:sp>
    </p:spTree>
    <p:extLst>
      <p:ext uri="{BB962C8B-B14F-4D97-AF65-F5344CB8AC3E}">
        <p14:creationId xmlns:p14="http://schemas.microsoft.com/office/powerpoint/2010/main" val="3899177726"/>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29693</TotalTime>
  <Words>986</Words>
  <Application>Microsoft Office PowerPoint</Application>
  <PresentationFormat>Affichage à l'écran (4:3)</PresentationFormat>
  <Paragraphs>113</Paragraphs>
  <Slides>22</Slides>
  <Notes>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Advantage</vt:lpstr>
      <vt:lpstr>Modification des attentes liées aux exigences du programme; </vt:lpstr>
      <vt:lpstr>Pourquoi parler d’enseignement cycle-âge?</vt:lpstr>
      <vt:lpstr>Quelles sont nos obligations?</vt:lpstr>
      <vt:lpstr>Codes cours modifiés, implications et aspects techniques</vt:lpstr>
      <vt:lpstr>Modifier QUAND ? La démarche </vt:lpstr>
      <vt:lpstr>Quelles sont les mesures d’adaptation permises, même en sanction des études?</vt:lpstr>
      <vt:lpstr>Et les autres moyens?</vt:lpstr>
      <vt:lpstr>Présentation PowerPoint</vt:lpstr>
      <vt:lpstr>Codes cours au primaire</vt:lpstr>
      <vt:lpstr>Consignation de la modification au PI</vt:lpstr>
      <vt:lpstr>Présentation PowerPoint</vt:lpstr>
      <vt:lpstr>Présentation PowerPoint</vt:lpstr>
      <vt:lpstr>Présentation des outils prescriptifs</vt:lpstr>
      <vt:lpstr>PFEQ, Cadre et PA Primaire</vt:lpstr>
      <vt:lpstr>Présentation PowerPoint</vt:lpstr>
      <vt:lpstr>Présentation PowerPoint</vt:lpstr>
      <vt:lpstr>PFEQ, Cadre et PA Secondaire</vt:lpstr>
      <vt:lpstr>Évaluation</vt:lpstr>
      <vt:lpstr>Suggestion de barème</vt:lpstr>
      <vt:lpstr>Épreuves </vt:lpstr>
      <vt:lpstr>Options d’organisation du groupe en évaluation</vt:lpstr>
      <vt:lpstr>Des ressources</vt:lpstr>
    </vt:vector>
  </TitlesOfParts>
  <Company>CSDM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Accompagnement en classe DGA</dc:title>
  <dc:creator>CSDM</dc:creator>
  <cp:lastModifiedBy>CSDM</cp:lastModifiedBy>
  <cp:revision>89</cp:revision>
  <cp:lastPrinted>2017-12-14T15:58:30Z</cp:lastPrinted>
  <dcterms:created xsi:type="dcterms:W3CDTF">2016-10-05T17:45:44Z</dcterms:created>
  <dcterms:modified xsi:type="dcterms:W3CDTF">2018-12-13T20:14:51Z</dcterms:modified>
</cp:coreProperties>
</file>